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0.xml" ContentType="application/vnd.openxmlformats-officedocument.presentationml.notesSlide+xml"/>
  <Override PartName="/ppt/media/image58.jpg" ContentType="image/jpg"/>
  <Override PartName="/ppt/media/image59.jpg" ContentType="image/jpg"/>
  <Override PartName="/ppt/media/image61.jpg" ContentType="image/jpg"/>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270" r:id="rId3"/>
    <p:sldId id="267" r:id="rId4"/>
    <p:sldId id="271" r:id="rId5"/>
    <p:sldId id="384" r:id="rId6"/>
    <p:sldId id="351" r:id="rId7"/>
    <p:sldId id="386" r:id="rId8"/>
    <p:sldId id="383" r:id="rId9"/>
    <p:sldId id="367" r:id="rId10"/>
    <p:sldId id="382" r:id="rId11"/>
    <p:sldId id="410" r:id="rId12"/>
    <p:sldId id="381" r:id="rId13"/>
    <p:sldId id="379" r:id="rId14"/>
    <p:sldId id="380" r:id="rId15"/>
    <p:sldId id="387" r:id="rId16"/>
    <p:sldId id="373" r:id="rId17"/>
    <p:sldId id="409" r:id="rId18"/>
    <p:sldId id="376" r:id="rId19"/>
    <p:sldId id="377" r:id="rId20"/>
    <p:sldId id="378" r:id="rId21"/>
    <p:sldId id="385" r:id="rId22"/>
    <p:sldId id="388" r:id="rId23"/>
    <p:sldId id="389" r:id="rId24"/>
    <p:sldId id="390" r:id="rId25"/>
    <p:sldId id="391" r:id="rId26"/>
    <p:sldId id="392" r:id="rId27"/>
    <p:sldId id="393" r:id="rId28"/>
    <p:sldId id="394" r:id="rId29"/>
    <p:sldId id="396" r:id="rId30"/>
    <p:sldId id="395" r:id="rId31"/>
    <p:sldId id="397" r:id="rId32"/>
    <p:sldId id="398" r:id="rId33"/>
    <p:sldId id="401" r:id="rId34"/>
    <p:sldId id="402" r:id="rId35"/>
    <p:sldId id="403" r:id="rId36"/>
    <p:sldId id="404" r:id="rId37"/>
    <p:sldId id="405" r:id="rId38"/>
    <p:sldId id="406" r:id="rId39"/>
    <p:sldId id="399" r:id="rId40"/>
    <p:sldId id="400" r:id="rId41"/>
    <p:sldId id="407" r:id="rId42"/>
    <p:sldId id="408" r:id="rId43"/>
    <p:sldId id="36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22A"/>
    <a:srgbClr val="D7EC10"/>
    <a:srgbClr val="A6A917"/>
    <a:srgbClr val="8A3FFC"/>
    <a:srgbClr val="B98CFD"/>
    <a:srgbClr val="00B0F0"/>
    <a:srgbClr val="894379"/>
    <a:srgbClr val="454054"/>
    <a:srgbClr val="F19A1B"/>
    <a:srgbClr val="08BD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2" autoAdjust="0"/>
    <p:restoredTop sz="90698" autoAdjust="0"/>
  </p:normalViewPr>
  <p:slideViewPr>
    <p:cSldViewPr snapToGrid="0" showGuides="1">
      <p:cViewPr varScale="1">
        <p:scale>
          <a:sx n="115" d="100"/>
          <a:sy n="115" d="100"/>
        </p:scale>
        <p:origin x="390"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3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21.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33.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FCC230"/>
              </a:solidFill>
              <a:ln w="19050">
                <a:noFill/>
              </a:ln>
              <a:effectLst/>
            </c:spPr>
            <c:extLst>
              <c:ext xmlns:c16="http://schemas.microsoft.com/office/drawing/2014/chart" uri="{C3380CC4-5D6E-409C-BE32-E72D297353CC}">
                <c16:uniqueId val="{00000001-2EFD-45FD-B5DF-358C5FB7FAD6}"/>
              </c:ext>
            </c:extLst>
          </c:dPt>
          <c:dPt>
            <c:idx val="1"/>
            <c:bubble3D val="0"/>
            <c:spPr>
              <a:noFill/>
              <a:ln w="19050">
                <a:noFill/>
              </a:ln>
              <a:effectLst/>
            </c:spPr>
            <c:extLst>
              <c:ext xmlns:c16="http://schemas.microsoft.com/office/drawing/2014/chart" uri="{C3380CC4-5D6E-409C-BE32-E72D297353CC}">
                <c16:uniqueId val="{00000003-2EFD-45FD-B5DF-358C5FB7FAD6}"/>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2EFD-45FD-B5DF-358C5FB7FAD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FCC230"/>
              </a:solidFill>
              <a:ln w="19050">
                <a:noFill/>
              </a:ln>
              <a:effectLst/>
            </c:spPr>
            <c:extLst>
              <c:ext xmlns:c16="http://schemas.microsoft.com/office/drawing/2014/chart" uri="{C3380CC4-5D6E-409C-BE32-E72D297353CC}">
                <c16:uniqueId val="{00000001-2EFD-45FD-B5DF-358C5FB7FAD6}"/>
              </c:ext>
            </c:extLst>
          </c:dPt>
          <c:dPt>
            <c:idx val="1"/>
            <c:bubble3D val="0"/>
            <c:spPr>
              <a:noFill/>
              <a:ln w="19050">
                <a:noFill/>
              </a:ln>
              <a:effectLst/>
            </c:spPr>
            <c:extLst>
              <c:ext xmlns:c16="http://schemas.microsoft.com/office/drawing/2014/chart" uri="{C3380CC4-5D6E-409C-BE32-E72D297353CC}">
                <c16:uniqueId val="{00000003-2EFD-45FD-B5DF-358C5FB7FAD6}"/>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2EFD-45FD-B5DF-358C5FB7FAD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ED625B"/>
              </a:solidFill>
              <a:ln w="19050">
                <a:noFill/>
              </a:ln>
              <a:effectLst/>
            </c:spPr>
            <c:extLst>
              <c:ext xmlns:c16="http://schemas.microsoft.com/office/drawing/2014/chart" uri="{C3380CC4-5D6E-409C-BE32-E72D297353CC}">
                <c16:uniqueId val="{00000001-1DD9-4287-A028-A78341390C6A}"/>
              </c:ext>
            </c:extLst>
          </c:dPt>
          <c:dPt>
            <c:idx val="1"/>
            <c:bubble3D val="0"/>
            <c:spPr>
              <a:noFill/>
              <a:ln w="19050">
                <a:noFill/>
              </a:ln>
              <a:effectLst/>
            </c:spPr>
            <c:extLst>
              <c:ext xmlns:c16="http://schemas.microsoft.com/office/drawing/2014/chart" uri="{C3380CC4-5D6E-409C-BE32-E72D297353CC}">
                <c16:uniqueId val="{00000003-1DD9-4287-A028-A78341390C6A}"/>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1DD9-4287-A028-A78341390C6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152D47"/>
              </a:solidFill>
              <a:ln w="19050">
                <a:noFill/>
              </a:ln>
              <a:effectLst/>
            </c:spPr>
            <c:extLst>
              <c:ext xmlns:c16="http://schemas.microsoft.com/office/drawing/2014/chart" uri="{C3380CC4-5D6E-409C-BE32-E72D297353CC}">
                <c16:uniqueId val="{00000001-EA99-43D1-ADC6-338E7B4123EA}"/>
              </c:ext>
            </c:extLst>
          </c:dPt>
          <c:dPt>
            <c:idx val="1"/>
            <c:bubble3D val="0"/>
            <c:spPr>
              <a:noFill/>
              <a:ln w="19050">
                <a:noFill/>
              </a:ln>
              <a:effectLst/>
            </c:spPr>
            <c:extLst>
              <c:ext xmlns:c16="http://schemas.microsoft.com/office/drawing/2014/chart" uri="{C3380CC4-5D6E-409C-BE32-E72D297353CC}">
                <c16:uniqueId val="{00000003-EA99-43D1-ADC6-338E7B4123EA}"/>
              </c:ext>
            </c:extLst>
          </c:dPt>
          <c:cat>
            <c:strRef>
              <c:f>Sheet1!$A$2:$A$3</c:f>
              <c:strCache>
                <c:ptCount val="2"/>
                <c:pt idx="0">
                  <c:v>1st Qtr</c:v>
                </c:pt>
                <c:pt idx="1">
                  <c:v>2nd Qtr</c:v>
                </c:pt>
              </c:strCache>
            </c:strRef>
          </c:cat>
          <c:val>
            <c:numRef>
              <c:f>Sheet1!$B$2:$B$3</c:f>
              <c:numCache>
                <c:formatCode>General</c:formatCode>
                <c:ptCount val="2"/>
                <c:pt idx="0">
                  <c:v>35</c:v>
                </c:pt>
                <c:pt idx="1">
                  <c:v>65</c:v>
                </c:pt>
              </c:numCache>
            </c:numRef>
          </c:val>
          <c:extLst>
            <c:ext xmlns:c16="http://schemas.microsoft.com/office/drawing/2014/chart" uri="{C3380CC4-5D6E-409C-BE32-E72D297353CC}">
              <c16:uniqueId val="{00000004-EA99-43D1-ADC6-338E7B4123E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ED625B"/>
              </a:solidFill>
              <a:ln w="19050">
                <a:noFill/>
              </a:ln>
              <a:effectLst/>
            </c:spPr>
            <c:extLst>
              <c:ext xmlns:c16="http://schemas.microsoft.com/office/drawing/2014/chart" uri="{C3380CC4-5D6E-409C-BE32-E72D297353CC}">
                <c16:uniqueId val="{00000001-1DD9-4287-A028-A78341390C6A}"/>
              </c:ext>
            </c:extLst>
          </c:dPt>
          <c:dPt>
            <c:idx val="1"/>
            <c:bubble3D val="0"/>
            <c:spPr>
              <a:noFill/>
              <a:ln w="19050">
                <a:noFill/>
              </a:ln>
              <a:effectLst/>
            </c:spPr>
            <c:extLst>
              <c:ext xmlns:c16="http://schemas.microsoft.com/office/drawing/2014/chart" uri="{C3380CC4-5D6E-409C-BE32-E72D297353CC}">
                <c16:uniqueId val="{00000003-1DD9-4287-A028-A78341390C6A}"/>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1DD9-4287-A028-A78341390C6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152D47"/>
              </a:solidFill>
              <a:ln w="19050">
                <a:noFill/>
              </a:ln>
              <a:effectLst/>
            </c:spPr>
            <c:extLst>
              <c:ext xmlns:c16="http://schemas.microsoft.com/office/drawing/2014/chart" uri="{C3380CC4-5D6E-409C-BE32-E72D297353CC}">
                <c16:uniqueId val="{00000001-ACBC-4194-9679-A836011E846B}"/>
              </c:ext>
            </c:extLst>
          </c:dPt>
          <c:dPt>
            <c:idx val="1"/>
            <c:bubble3D val="0"/>
            <c:spPr>
              <a:noFill/>
              <a:ln w="19050">
                <a:noFill/>
              </a:ln>
              <a:effectLst/>
            </c:spPr>
            <c:extLst>
              <c:ext xmlns:c16="http://schemas.microsoft.com/office/drawing/2014/chart" uri="{C3380CC4-5D6E-409C-BE32-E72D297353CC}">
                <c16:uniqueId val="{00000003-ACBC-4194-9679-A836011E846B}"/>
              </c:ext>
            </c:extLst>
          </c:dPt>
          <c:cat>
            <c:strRef>
              <c:f>Sheet1!$A$2:$A$3</c:f>
              <c:strCache>
                <c:ptCount val="2"/>
                <c:pt idx="0">
                  <c:v>1st Qtr</c:v>
                </c:pt>
                <c:pt idx="1">
                  <c:v>2nd Qtr</c:v>
                </c:pt>
              </c:strCache>
            </c:strRef>
          </c:cat>
          <c:val>
            <c:numRef>
              <c:f>Sheet1!$B$2:$B$3</c:f>
              <c:numCache>
                <c:formatCode>General</c:formatCode>
                <c:ptCount val="2"/>
                <c:pt idx="0">
                  <c:v>35</c:v>
                </c:pt>
                <c:pt idx="1">
                  <c:v>65</c:v>
                </c:pt>
              </c:numCache>
            </c:numRef>
          </c:val>
          <c:extLst>
            <c:ext xmlns:c16="http://schemas.microsoft.com/office/drawing/2014/chart" uri="{C3380CC4-5D6E-409C-BE32-E72D297353CC}">
              <c16:uniqueId val="{00000004-ACBC-4194-9679-A836011E846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FCC230"/>
              </a:solidFill>
              <a:ln w="19050">
                <a:noFill/>
              </a:ln>
              <a:effectLst/>
            </c:spPr>
            <c:extLst>
              <c:ext xmlns:c16="http://schemas.microsoft.com/office/drawing/2014/chart" uri="{C3380CC4-5D6E-409C-BE32-E72D297353CC}">
                <c16:uniqueId val="{00000001-2EFD-45FD-B5DF-358C5FB7FAD6}"/>
              </c:ext>
            </c:extLst>
          </c:dPt>
          <c:dPt>
            <c:idx val="1"/>
            <c:bubble3D val="0"/>
            <c:spPr>
              <a:noFill/>
              <a:ln w="19050">
                <a:noFill/>
              </a:ln>
              <a:effectLst/>
            </c:spPr>
            <c:extLst>
              <c:ext xmlns:c16="http://schemas.microsoft.com/office/drawing/2014/chart" uri="{C3380CC4-5D6E-409C-BE32-E72D297353CC}">
                <c16:uniqueId val="{00000003-2EFD-45FD-B5DF-358C5FB7FAD6}"/>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2EFD-45FD-B5DF-358C5FB7FAD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ED625B"/>
              </a:solidFill>
              <a:ln w="19050">
                <a:noFill/>
              </a:ln>
              <a:effectLst/>
            </c:spPr>
            <c:extLst>
              <c:ext xmlns:c16="http://schemas.microsoft.com/office/drawing/2014/chart" uri="{C3380CC4-5D6E-409C-BE32-E72D297353CC}">
                <c16:uniqueId val="{00000001-1DD9-4287-A028-A78341390C6A}"/>
              </c:ext>
            </c:extLst>
          </c:dPt>
          <c:dPt>
            <c:idx val="1"/>
            <c:bubble3D val="0"/>
            <c:spPr>
              <a:noFill/>
              <a:ln w="19050">
                <a:noFill/>
              </a:ln>
              <a:effectLst/>
            </c:spPr>
            <c:extLst>
              <c:ext xmlns:c16="http://schemas.microsoft.com/office/drawing/2014/chart" uri="{C3380CC4-5D6E-409C-BE32-E72D297353CC}">
                <c16:uniqueId val="{00000003-1DD9-4287-A028-A78341390C6A}"/>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1DD9-4287-A028-A78341390C6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152D47"/>
              </a:solidFill>
              <a:ln w="19050">
                <a:noFill/>
              </a:ln>
              <a:effectLst/>
            </c:spPr>
            <c:extLst>
              <c:ext xmlns:c16="http://schemas.microsoft.com/office/drawing/2014/chart" uri="{C3380CC4-5D6E-409C-BE32-E72D297353CC}">
                <c16:uniqueId val="{00000001-EA99-43D1-ADC6-338E7B4123EA}"/>
              </c:ext>
            </c:extLst>
          </c:dPt>
          <c:dPt>
            <c:idx val="1"/>
            <c:bubble3D val="0"/>
            <c:spPr>
              <a:noFill/>
              <a:ln w="19050">
                <a:noFill/>
              </a:ln>
              <a:effectLst/>
            </c:spPr>
            <c:extLst>
              <c:ext xmlns:c16="http://schemas.microsoft.com/office/drawing/2014/chart" uri="{C3380CC4-5D6E-409C-BE32-E72D297353CC}">
                <c16:uniqueId val="{00000003-EA99-43D1-ADC6-338E7B4123EA}"/>
              </c:ext>
            </c:extLst>
          </c:dPt>
          <c:cat>
            <c:strRef>
              <c:f>Sheet1!$A$2:$A$3</c:f>
              <c:strCache>
                <c:ptCount val="2"/>
                <c:pt idx="0">
                  <c:v>1st Qtr</c:v>
                </c:pt>
                <c:pt idx="1">
                  <c:v>2nd Qtr</c:v>
                </c:pt>
              </c:strCache>
            </c:strRef>
          </c:cat>
          <c:val>
            <c:numRef>
              <c:f>Sheet1!$B$2:$B$3</c:f>
              <c:numCache>
                <c:formatCode>General</c:formatCode>
                <c:ptCount val="2"/>
                <c:pt idx="0">
                  <c:v>35</c:v>
                </c:pt>
                <c:pt idx="1">
                  <c:v>65</c:v>
                </c:pt>
              </c:numCache>
            </c:numRef>
          </c:val>
          <c:extLst>
            <c:ext xmlns:c16="http://schemas.microsoft.com/office/drawing/2014/chart" uri="{C3380CC4-5D6E-409C-BE32-E72D297353CC}">
              <c16:uniqueId val="{00000004-EA99-43D1-ADC6-338E7B4123E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59BD6-0D62-4F52-B53F-F708C2558B5E}" type="datetimeFigureOut">
              <a:rPr lang="en-US" smtClean="0"/>
              <a:t>3/15/2021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D2CAC5-C57D-441E-BE22-75AA6544BBDF}" type="slidenum">
              <a:rPr lang="en-US" smtClean="0"/>
              <a:t>‹#›</a:t>
            </a:fld>
            <a:endParaRPr lang="en-US"/>
          </a:p>
        </p:txBody>
      </p:sp>
    </p:spTree>
    <p:extLst>
      <p:ext uri="{BB962C8B-B14F-4D97-AF65-F5344CB8AC3E}">
        <p14:creationId xmlns:p14="http://schemas.microsoft.com/office/powerpoint/2010/main" val="2896884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D2CAC5-C57D-441E-BE22-75AA6544BBDF}" type="slidenum">
              <a:rPr lang="en-US" smtClean="0"/>
              <a:t>1</a:t>
            </a:fld>
            <a:endParaRPr lang="en-US"/>
          </a:p>
        </p:txBody>
      </p:sp>
    </p:spTree>
    <p:extLst>
      <p:ext uri="{BB962C8B-B14F-4D97-AF65-F5344CB8AC3E}">
        <p14:creationId xmlns:p14="http://schemas.microsoft.com/office/powerpoint/2010/main" val="937316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D2CAC5-C57D-441E-BE22-75AA6544BBDF}" type="slidenum">
              <a:rPr lang="en-US" smtClean="0"/>
              <a:t>16</a:t>
            </a:fld>
            <a:endParaRPr lang="en-US"/>
          </a:p>
        </p:txBody>
      </p:sp>
    </p:spTree>
    <p:extLst>
      <p:ext uri="{BB962C8B-B14F-4D97-AF65-F5344CB8AC3E}">
        <p14:creationId xmlns:p14="http://schemas.microsoft.com/office/powerpoint/2010/main" val="2774916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t>https://www.pexels.com/photo/people-near-table-3184639/</a:t>
            </a:r>
          </a:p>
        </p:txBody>
      </p:sp>
      <p:sp>
        <p:nvSpPr>
          <p:cNvPr id="4" name="Slide Number Placeholder 3"/>
          <p:cNvSpPr>
            <a:spLocks noGrp="1"/>
          </p:cNvSpPr>
          <p:nvPr>
            <p:ph type="sldNum" sz="quarter" idx="5"/>
          </p:nvPr>
        </p:nvSpPr>
        <p:spPr/>
        <p:txBody>
          <a:bodyPr/>
          <a:lstStyle/>
          <a:p>
            <a:fld id="{04D2CAC5-C57D-441E-BE22-75AA6544BBDF}" type="slidenum">
              <a:rPr lang="en-US" smtClean="0"/>
              <a:t>43</a:t>
            </a:fld>
            <a:endParaRPr lang="en-US"/>
          </a:p>
        </p:txBody>
      </p:sp>
    </p:spTree>
    <p:extLst>
      <p:ext uri="{BB962C8B-B14F-4D97-AF65-F5344CB8AC3E}">
        <p14:creationId xmlns:p14="http://schemas.microsoft.com/office/powerpoint/2010/main" val="851974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D2CAC5-C57D-441E-BE22-75AA6544BBDF}" type="slidenum">
              <a:rPr lang="en-US" smtClean="0"/>
              <a:t>2</a:t>
            </a:fld>
            <a:endParaRPr lang="en-US"/>
          </a:p>
        </p:txBody>
      </p:sp>
    </p:spTree>
    <p:extLst>
      <p:ext uri="{BB962C8B-B14F-4D97-AF65-F5344CB8AC3E}">
        <p14:creationId xmlns:p14="http://schemas.microsoft.com/office/powerpoint/2010/main" val="471019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D2CAC5-C57D-441E-BE22-75AA6544BBDF}" type="slidenum">
              <a:rPr lang="en-US" smtClean="0"/>
              <a:t>3</a:t>
            </a:fld>
            <a:endParaRPr lang="en-US"/>
          </a:p>
        </p:txBody>
      </p:sp>
    </p:spTree>
    <p:extLst>
      <p:ext uri="{BB962C8B-B14F-4D97-AF65-F5344CB8AC3E}">
        <p14:creationId xmlns:p14="http://schemas.microsoft.com/office/powerpoint/2010/main" val="2683482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D2CAC5-C57D-441E-BE22-75AA6544BBDF}" type="slidenum">
              <a:rPr lang="en-US" smtClean="0"/>
              <a:t>4</a:t>
            </a:fld>
            <a:endParaRPr lang="en-US"/>
          </a:p>
        </p:txBody>
      </p:sp>
    </p:spTree>
    <p:extLst>
      <p:ext uri="{BB962C8B-B14F-4D97-AF65-F5344CB8AC3E}">
        <p14:creationId xmlns:p14="http://schemas.microsoft.com/office/powerpoint/2010/main" val="312555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D2CAC5-C57D-441E-BE22-75AA6544BBDF}" type="slidenum">
              <a:rPr lang="en-US" smtClean="0"/>
              <a:t>5</a:t>
            </a:fld>
            <a:endParaRPr lang="en-US"/>
          </a:p>
        </p:txBody>
      </p:sp>
    </p:spTree>
    <p:extLst>
      <p:ext uri="{BB962C8B-B14F-4D97-AF65-F5344CB8AC3E}">
        <p14:creationId xmlns:p14="http://schemas.microsoft.com/office/powerpoint/2010/main" val="266220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D2CAC5-C57D-441E-BE22-75AA6544BBDF}" type="slidenum">
              <a:rPr lang="en-US" smtClean="0"/>
              <a:t>9</a:t>
            </a:fld>
            <a:endParaRPr lang="en-US"/>
          </a:p>
        </p:txBody>
      </p:sp>
    </p:spTree>
    <p:extLst>
      <p:ext uri="{BB962C8B-B14F-4D97-AF65-F5344CB8AC3E}">
        <p14:creationId xmlns:p14="http://schemas.microsoft.com/office/powerpoint/2010/main" val="258377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D2CAC5-C57D-441E-BE22-75AA6544BBDF}" type="slidenum">
              <a:rPr lang="en-US" smtClean="0"/>
              <a:t>13</a:t>
            </a:fld>
            <a:endParaRPr lang="en-US"/>
          </a:p>
        </p:txBody>
      </p:sp>
    </p:spTree>
    <p:extLst>
      <p:ext uri="{BB962C8B-B14F-4D97-AF65-F5344CB8AC3E}">
        <p14:creationId xmlns:p14="http://schemas.microsoft.com/office/powerpoint/2010/main" val="3963596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D2CAC5-C57D-441E-BE22-75AA6544BBDF}" type="slidenum">
              <a:rPr lang="en-US" smtClean="0"/>
              <a:t>14</a:t>
            </a:fld>
            <a:endParaRPr lang="en-US"/>
          </a:p>
        </p:txBody>
      </p:sp>
    </p:spTree>
    <p:extLst>
      <p:ext uri="{BB962C8B-B14F-4D97-AF65-F5344CB8AC3E}">
        <p14:creationId xmlns:p14="http://schemas.microsoft.com/office/powerpoint/2010/main" val="322627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D2CAC5-C57D-441E-BE22-75AA6544BBDF}" type="slidenum">
              <a:rPr lang="en-US" smtClean="0"/>
              <a:t>15</a:t>
            </a:fld>
            <a:endParaRPr lang="en-US"/>
          </a:p>
        </p:txBody>
      </p:sp>
    </p:spTree>
    <p:extLst>
      <p:ext uri="{BB962C8B-B14F-4D97-AF65-F5344CB8AC3E}">
        <p14:creationId xmlns:p14="http://schemas.microsoft.com/office/powerpoint/2010/main" val="765943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D524C37-E7BC-024A-B56A-7A5D28A798FE}"/>
              </a:ext>
            </a:extLst>
          </p:cNvPr>
          <p:cNvSpPr>
            <a:spLocks noGrp="1"/>
          </p:cNvSpPr>
          <p:nvPr>
            <p:ph type="pic" sz="quarter" idx="10"/>
          </p:nvPr>
        </p:nvSpPr>
        <p:spPr>
          <a:xfrm>
            <a:off x="1" y="0"/>
            <a:ext cx="12192000" cy="6858000"/>
          </a:xfrm>
          <a:prstGeom prst="rect">
            <a:avLst/>
          </a:prstGeom>
          <a:solidFill>
            <a:schemeClr val="bg1">
              <a:lumMod val="85000"/>
            </a:schemeClr>
          </a:solidFill>
        </p:spPr>
        <p:txBody>
          <a:bodyPr>
            <a:normAutofit/>
          </a:bodyPr>
          <a:lstStyle>
            <a:lvl1pPr>
              <a:defRPr sz="1800">
                <a:latin typeface="+mn-lt"/>
                <a:cs typeface="Arial" panose="020B0604020202020204" pitchFamily="34" charset="0"/>
              </a:defRPr>
            </a:lvl1pPr>
          </a:lstStyle>
          <a:p>
            <a:endParaRPr lang="en-US"/>
          </a:p>
        </p:txBody>
      </p:sp>
    </p:spTree>
    <p:extLst>
      <p:ext uri="{BB962C8B-B14F-4D97-AF65-F5344CB8AC3E}">
        <p14:creationId xmlns:p14="http://schemas.microsoft.com/office/powerpoint/2010/main" val="198073070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18BB5F8-C10A-414F-8FCE-9B6389CBE8A7}"/>
              </a:ext>
            </a:extLst>
          </p:cNvPr>
          <p:cNvSpPr>
            <a:spLocks noGrp="1"/>
          </p:cNvSpPr>
          <p:nvPr>
            <p:ph type="pic" sz="quarter" idx="19"/>
          </p:nvPr>
        </p:nvSpPr>
        <p:spPr>
          <a:xfrm>
            <a:off x="5410449" y="2"/>
            <a:ext cx="6781552" cy="6858000"/>
          </a:xfrm>
          <a:custGeom>
            <a:avLst/>
            <a:gdLst>
              <a:gd name="connsiteX0" fmla="*/ 4354289 w 6781552"/>
              <a:gd name="connsiteY0" fmla="*/ 0 h 6858000"/>
              <a:gd name="connsiteX1" fmla="*/ 6781552 w 6781552"/>
              <a:gd name="connsiteY1" fmla="*/ 0 h 6858000"/>
              <a:gd name="connsiteX2" fmla="*/ 6781552 w 6781552"/>
              <a:gd name="connsiteY2" fmla="*/ 6858000 h 6858000"/>
              <a:gd name="connsiteX3" fmla="*/ 1974703 w 6781552"/>
              <a:gd name="connsiteY3" fmla="*/ 6857999 h 6858000"/>
              <a:gd name="connsiteX4" fmla="*/ 0 w 6781552"/>
              <a:gd name="connsiteY4" fmla="*/ 520652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552" h="6858000">
                <a:moveTo>
                  <a:pt x="4354289" y="0"/>
                </a:moveTo>
                <a:lnTo>
                  <a:pt x="6781552" y="0"/>
                </a:lnTo>
                <a:lnTo>
                  <a:pt x="6781552" y="6858000"/>
                </a:lnTo>
                <a:lnTo>
                  <a:pt x="1974703" y="6857999"/>
                </a:lnTo>
                <a:lnTo>
                  <a:pt x="0" y="5206529"/>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Tree>
    <p:extLst>
      <p:ext uri="{BB962C8B-B14F-4D97-AF65-F5344CB8AC3E}">
        <p14:creationId xmlns:p14="http://schemas.microsoft.com/office/powerpoint/2010/main" val="84902261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D77AA52-165A-BD4E-9517-FBB013B0CA90}"/>
              </a:ext>
            </a:extLst>
          </p:cNvPr>
          <p:cNvSpPr>
            <a:spLocks noGrp="1"/>
          </p:cNvSpPr>
          <p:nvPr>
            <p:ph type="pic" sz="quarter" idx="10"/>
          </p:nvPr>
        </p:nvSpPr>
        <p:spPr>
          <a:xfrm>
            <a:off x="1310640" y="1581912"/>
            <a:ext cx="9570720" cy="3694176"/>
          </a:xfrm>
          <a:custGeom>
            <a:avLst/>
            <a:gdLst>
              <a:gd name="connsiteX0" fmla="*/ 0 w 9570720"/>
              <a:gd name="connsiteY0" fmla="*/ 0 h 3694176"/>
              <a:gd name="connsiteX1" fmla="*/ 9570720 w 9570720"/>
              <a:gd name="connsiteY1" fmla="*/ 0 h 3694176"/>
              <a:gd name="connsiteX2" fmla="*/ 9570720 w 9570720"/>
              <a:gd name="connsiteY2" fmla="*/ 3694176 h 3694176"/>
              <a:gd name="connsiteX3" fmla="*/ 0 w 9570720"/>
              <a:gd name="connsiteY3" fmla="*/ 3694176 h 3694176"/>
            </a:gdLst>
            <a:ahLst/>
            <a:cxnLst>
              <a:cxn ang="0">
                <a:pos x="connsiteX0" y="connsiteY0"/>
              </a:cxn>
              <a:cxn ang="0">
                <a:pos x="connsiteX1" y="connsiteY1"/>
              </a:cxn>
              <a:cxn ang="0">
                <a:pos x="connsiteX2" y="connsiteY2"/>
              </a:cxn>
              <a:cxn ang="0">
                <a:pos x="connsiteX3" y="connsiteY3"/>
              </a:cxn>
            </a:cxnLst>
            <a:rect l="l" t="t" r="r" b="b"/>
            <a:pathLst>
              <a:path w="9570720" h="3694176">
                <a:moveTo>
                  <a:pt x="0" y="0"/>
                </a:moveTo>
                <a:lnTo>
                  <a:pt x="9570720" y="0"/>
                </a:lnTo>
                <a:lnTo>
                  <a:pt x="9570720" y="3694176"/>
                </a:lnTo>
                <a:lnTo>
                  <a:pt x="0" y="3694176"/>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Tree>
    <p:extLst>
      <p:ext uri="{BB962C8B-B14F-4D97-AF65-F5344CB8AC3E}">
        <p14:creationId xmlns:p14="http://schemas.microsoft.com/office/powerpoint/2010/main" val="3004618690"/>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F935B1BD-AE10-684C-BD0A-7BF56785E442}"/>
              </a:ext>
            </a:extLst>
          </p:cNvPr>
          <p:cNvSpPr>
            <a:spLocks noGrp="1"/>
          </p:cNvSpPr>
          <p:nvPr>
            <p:ph type="pic" sz="quarter" idx="17"/>
          </p:nvPr>
        </p:nvSpPr>
        <p:spPr>
          <a:xfrm>
            <a:off x="8883318" y="2925688"/>
            <a:ext cx="3308684" cy="2283196"/>
          </a:xfrm>
          <a:custGeom>
            <a:avLst/>
            <a:gdLst>
              <a:gd name="connsiteX0" fmla="*/ 0 w 3308684"/>
              <a:gd name="connsiteY0" fmla="*/ 0 h 2283196"/>
              <a:gd name="connsiteX1" fmla="*/ 3308684 w 3308684"/>
              <a:gd name="connsiteY1" fmla="*/ 0 h 2283196"/>
              <a:gd name="connsiteX2" fmla="*/ 3308684 w 3308684"/>
              <a:gd name="connsiteY2" fmla="*/ 2283196 h 2283196"/>
              <a:gd name="connsiteX3" fmla="*/ 0 w 3308684"/>
              <a:gd name="connsiteY3" fmla="*/ 2283196 h 2283196"/>
            </a:gdLst>
            <a:ahLst/>
            <a:cxnLst>
              <a:cxn ang="0">
                <a:pos x="connsiteX0" y="connsiteY0"/>
              </a:cxn>
              <a:cxn ang="0">
                <a:pos x="connsiteX1" y="connsiteY1"/>
              </a:cxn>
              <a:cxn ang="0">
                <a:pos x="connsiteX2" y="connsiteY2"/>
              </a:cxn>
              <a:cxn ang="0">
                <a:pos x="connsiteX3" y="connsiteY3"/>
              </a:cxn>
            </a:cxnLst>
            <a:rect l="l" t="t" r="r" b="b"/>
            <a:pathLst>
              <a:path w="3308684" h="2283196">
                <a:moveTo>
                  <a:pt x="0" y="0"/>
                </a:moveTo>
                <a:lnTo>
                  <a:pt x="3308684" y="0"/>
                </a:lnTo>
                <a:lnTo>
                  <a:pt x="3308684" y="2283196"/>
                </a:lnTo>
                <a:lnTo>
                  <a:pt x="0" y="2283196"/>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
        <p:nvSpPr>
          <p:cNvPr id="16" name="Picture Placeholder 15">
            <a:extLst>
              <a:ext uri="{FF2B5EF4-FFF2-40B4-BE49-F238E27FC236}">
                <a16:creationId xmlns:a16="http://schemas.microsoft.com/office/drawing/2014/main" id="{0104E68E-5B54-2C4E-A132-FA42B29F7A69}"/>
              </a:ext>
            </a:extLst>
          </p:cNvPr>
          <p:cNvSpPr>
            <a:spLocks noGrp="1"/>
          </p:cNvSpPr>
          <p:nvPr>
            <p:ph type="pic" sz="quarter" idx="18"/>
          </p:nvPr>
        </p:nvSpPr>
        <p:spPr>
          <a:xfrm>
            <a:off x="6153497" y="2925688"/>
            <a:ext cx="2630996" cy="2283196"/>
          </a:xfrm>
          <a:custGeom>
            <a:avLst/>
            <a:gdLst>
              <a:gd name="connsiteX0" fmla="*/ 0 w 2630996"/>
              <a:gd name="connsiteY0" fmla="*/ 0 h 2283196"/>
              <a:gd name="connsiteX1" fmla="*/ 2630996 w 2630996"/>
              <a:gd name="connsiteY1" fmla="*/ 0 h 2283196"/>
              <a:gd name="connsiteX2" fmla="*/ 2630996 w 2630996"/>
              <a:gd name="connsiteY2" fmla="*/ 2283196 h 2283196"/>
              <a:gd name="connsiteX3" fmla="*/ 0 w 2630996"/>
              <a:gd name="connsiteY3" fmla="*/ 2283196 h 2283196"/>
            </a:gdLst>
            <a:ahLst/>
            <a:cxnLst>
              <a:cxn ang="0">
                <a:pos x="connsiteX0" y="connsiteY0"/>
              </a:cxn>
              <a:cxn ang="0">
                <a:pos x="connsiteX1" y="connsiteY1"/>
              </a:cxn>
              <a:cxn ang="0">
                <a:pos x="connsiteX2" y="connsiteY2"/>
              </a:cxn>
              <a:cxn ang="0">
                <a:pos x="connsiteX3" y="connsiteY3"/>
              </a:cxn>
            </a:cxnLst>
            <a:rect l="l" t="t" r="r" b="b"/>
            <a:pathLst>
              <a:path w="2630996" h="2283196">
                <a:moveTo>
                  <a:pt x="0" y="0"/>
                </a:moveTo>
                <a:lnTo>
                  <a:pt x="2630996" y="0"/>
                </a:lnTo>
                <a:lnTo>
                  <a:pt x="2630996" y="2283196"/>
                </a:lnTo>
                <a:lnTo>
                  <a:pt x="0" y="2283196"/>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
        <p:nvSpPr>
          <p:cNvPr id="14" name="Picture Placeholder 13">
            <a:extLst>
              <a:ext uri="{FF2B5EF4-FFF2-40B4-BE49-F238E27FC236}">
                <a16:creationId xmlns:a16="http://schemas.microsoft.com/office/drawing/2014/main" id="{79832668-019B-264A-9A72-560C4F675DD9}"/>
              </a:ext>
            </a:extLst>
          </p:cNvPr>
          <p:cNvSpPr>
            <a:spLocks noGrp="1"/>
          </p:cNvSpPr>
          <p:nvPr>
            <p:ph type="pic" sz="quarter" idx="19"/>
          </p:nvPr>
        </p:nvSpPr>
        <p:spPr>
          <a:xfrm>
            <a:off x="3423676" y="2925688"/>
            <a:ext cx="2630996" cy="2283196"/>
          </a:xfrm>
          <a:custGeom>
            <a:avLst/>
            <a:gdLst>
              <a:gd name="connsiteX0" fmla="*/ 0 w 2630996"/>
              <a:gd name="connsiteY0" fmla="*/ 0 h 2283196"/>
              <a:gd name="connsiteX1" fmla="*/ 2630996 w 2630996"/>
              <a:gd name="connsiteY1" fmla="*/ 0 h 2283196"/>
              <a:gd name="connsiteX2" fmla="*/ 2630996 w 2630996"/>
              <a:gd name="connsiteY2" fmla="*/ 2283196 h 2283196"/>
              <a:gd name="connsiteX3" fmla="*/ 0 w 2630996"/>
              <a:gd name="connsiteY3" fmla="*/ 2283196 h 2283196"/>
            </a:gdLst>
            <a:ahLst/>
            <a:cxnLst>
              <a:cxn ang="0">
                <a:pos x="connsiteX0" y="connsiteY0"/>
              </a:cxn>
              <a:cxn ang="0">
                <a:pos x="connsiteX1" y="connsiteY1"/>
              </a:cxn>
              <a:cxn ang="0">
                <a:pos x="connsiteX2" y="connsiteY2"/>
              </a:cxn>
              <a:cxn ang="0">
                <a:pos x="connsiteX3" y="connsiteY3"/>
              </a:cxn>
            </a:cxnLst>
            <a:rect l="l" t="t" r="r" b="b"/>
            <a:pathLst>
              <a:path w="2630996" h="2283196">
                <a:moveTo>
                  <a:pt x="0" y="0"/>
                </a:moveTo>
                <a:lnTo>
                  <a:pt x="2630996" y="0"/>
                </a:lnTo>
                <a:lnTo>
                  <a:pt x="2630996" y="2283196"/>
                </a:lnTo>
                <a:lnTo>
                  <a:pt x="0" y="2283196"/>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
        <p:nvSpPr>
          <p:cNvPr id="15" name="Picture Placeholder 14">
            <a:extLst>
              <a:ext uri="{FF2B5EF4-FFF2-40B4-BE49-F238E27FC236}">
                <a16:creationId xmlns:a16="http://schemas.microsoft.com/office/drawing/2014/main" id="{AD8C1A9A-E1F7-A348-83C0-9FB6B380A9C0}"/>
              </a:ext>
            </a:extLst>
          </p:cNvPr>
          <p:cNvSpPr>
            <a:spLocks noGrp="1"/>
          </p:cNvSpPr>
          <p:nvPr>
            <p:ph type="pic" sz="quarter" idx="14"/>
          </p:nvPr>
        </p:nvSpPr>
        <p:spPr>
          <a:xfrm>
            <a:off x="0" y="2925688"/>
            <a:ext cx="3308684" cy="2283196"/>
          </a:xfrm>
          <a:custGeom>
            <a:avLst/>
            <a:gdLst>
              <a:gd name="connsiteX0" fmla="*/ 0 w 3308684"/>
              <a:gd name="connsiteY0" fmla="*/ 0 h 2283196"/>
              <a:gd name="connsiteX1" fmla="*/ 3308684 w 3308684"/>
              <a:gd name="connsiteY1" fmla="*/ 0 h 2283196"/>
              <a:gd name="connsiteX2" fmla="*/ 3308684 w 3308684"/>
              <a:gd name="connsiteY2" fmla="*/ 2283196 h 2283196"/>
              <a:gd name="connsiteX3" fmla="*/ 0 w 3308684"/>
              <a:gd name="connsiteY3" fmla="*/ 2283196 h 2283196"/>
            </a:gdLst>
            <a:ahLst/>
            <a:cxnLst>
              <a:cxn ang="0">
                <a:pos x="connsiteX0" y="connsiteY0"/>
              </a:cxn>
              <a:cxn ang="0">
                <a:pos x="connsiteX1" y="connsiteY1"/>
              </a:cxn>
              <a:cxn ang="0">
                <a:pos x="connsiteX2" y="connsiteY2"/>
              </a:cxn>
              <a:cxn ang="0">
                <a:pos x="connsiteX3" y="connsiteY3"/>
              </a:cxn>
            </a:cxnLst>
            <a:rect l="l" t="t" r="r" b="b"/>
            <a:pathLst>
              <a:path w="3308684" h="2283196">
                <a:moveTo>
                  <a:pt x="0" y="0"/>
                </a:moveTo>
                <a:lnTo>
                  <a:pt x="3308684" y="0"/>
                </a:lnTo>
                <a:lnTo>
                  <a:pt x="3308684" y="2283196"/>
                </a:lnTo>
                <a:lnTo>
                  <a:pt x="0" y="2283196"/>
                </a:lnTo>
                <a:close/>
              </a:path>
            </a:pathLst>
          </a:custGeom>
          <a:solidFill>
            <a:schemeClr val="bg1">
              <a:lumMod val="85000"/>
            </a:schemeClr>
          </a:solidFill>
        </p:spPr>
        <p:txBody>
          <a:bodyPr wrap="square">
            <a:noAutofit/>
          </a:bodyPr>
          <a:lstStyle>
            <a:lvl1pPr>
              <a:defRPr sz="1800">
                <a:latin typeface="+mn-lt"/>
                <a:cs typeface="Arial" panose="020B0604020202020204" pitchFamily="34" charset="0"/>
              </a:defRPr>
            </a:lvl1pPr>
          </a:lstStyle>
          <a:p>
            <a:endParaRPr lang="en-US"/>
          </a:p>
        </p:txBody>
      </p:sp>
    </p:spTree>
    <p:extLst>
      <p:ext uri="{BB962C8B-B14F-4D97-AF65-F5344CB8AC3E}">
        <p14:creationId xmlns:p14="http://schemas.microsoft.com/office/powerpoint/2010/main" val="3854178139"/>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137C60F-607F-4004-878B-C5AACBCEACFE}"/>
              </a:ext>
            </a:extLst>
          </p:cNvPr>
          <p:cNvSpPr>
            <a:spLocks noGrp="1"/>
          </p:cNvSpPr>
          <p:nvPr>
            <p:ph type="pic" sz="quarter" idx="10"/>
          </p:nvPr>
        </p:nvSpPr>
        <p:spPr>
          <a:xfrm>
            <a:off x="0" y="3"/>
            <a:ext cx="4961981" cy="6857999"/>
          </a:xfrm>
          <a:custGeom>
            <a:avLst/>
            <a:gdLst>
              <a:gd name="connsiteX0" fmla="*/ 0 w 4961981"/>
              <a:gd name="connsiteY0" fmla="*/ 0 h 6857999"/>
              <a:gd name="connsiteX1" fmla="*/ 3561958 w 4961981"/>
              <a:gd name="connsiteY1" fmla="*/ 0 h 6857999"/>
              <a:gd name="connsiteX2" fmla="*/ 4961981 w 4961981"/>
              <a:gd name="connsiteY2" fmla="*/ 3429000 h 6857999"/>
              <a:gd name="connsiteX3" fmla="*/ 3561958 w 4961981"/>
              <a:gd name="connsiteY3" fmla="*/ 6857999 h 6857999"/>
              <a:gd name="connsiteX4" fmla="*/ 0 w 4961981"/>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981" h="6857999">
                <a:moveTo>
                  <a:pt x="0" y="0"/>
                </a:moveTo>
                <a:lnTo>
                  <a:pt x="3561958" y="0"/>
                </a:lnTo>
                <a:lnTo>
                  <a:pt x="4961981" y="3429000"/>
                </a:lnTo>
                <a:lnTo>
                  <a:pt x="3561958" y="6857999"/>
                </a:lnTo>
                <a:lnTo>
                  <a:pt x="0" y="6857999"/>
                </a:lnTo>
                <a:close/>
              </a:path>
            </a:pathLst>
          </a:custGeom>
          <a:solidFill>
            <a:schemeClr val="bg1">
              <a:lumMod val="85000"/>
            </a:schemeClr>
          </a:solidFill>
        </p:spPr>
        <p:txBody>
          <a:bodyPr wrap="square">
            <a:noAutofit/>
          </a:bodyPr>
          <a:lstStyle>
            <a:lvl1pPr>
              <a:defRPr sz="1800"/>
            </a:lvl1pPr>
          </a:lstStyle>
          <a:p>
            <a:endParaRPr lang="en-US"/>
          </a:p>
        </p:txBody>
      </p:sp>
    </p:spTree>
    <p:extLst>
      <p:ext uri="{BB962C8B-B14F-4D97-AF65-F5344CB8AC3E}">
        <p14:creationId xmlns:p14="http://schemas.microsoft.com/office/powerpoint/2010/main" val="103595775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283930"/>
      </p:ext>
    </p:extLst>
  </p:cSld>
  <p:clrMapOvr>
    <a:masterClrMapping/>
  </p:clrMapOvr>
  <mc:AlternateContent xmlns:mc="http://schemas.openxmlformats.org/markup-compatibility/2006" xmlns:p14="http://schemas.microsoft.com/office/powerpoint/2010/main">
    <mc:Choice Requires="p14">
      <p:transition spd="slow" p14:dur="1600" advTm="2000">
        <p:blinds dir="vert"/>
      </p:transition>
    </mc:Choice>
    <mc:Fallback xmlns="">
      <p:transition spd="slow" advTm="2000">
        <p:blinds dir="vert"/>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free-power-point-templates.com/"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A4AA00-05D1-44C0-833E-8088ACEA97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77E051-DB28-46C2-9D5D-8CFF8CCBAB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40761-ECE2-4DB9-8608-A8F5A75F3A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38DBAA-0F30-4651-83AA-5707F53302AE}" type="datetimeFigureOut">
              <a:rPr lang="en-US" smtClean="0"/>
              <a:t>3/15/2021</a:t>
            </a:fld>
            <a:endParaRPr lang="en-US"/>
          </a:p>
        </p:txBody>
      </p:sp>
      <p:sp>
        <p:nvSpPr>
          <p:cNvPr id="5" name="Footer Placeholder 4">
            <a:extLst>
              <a:ext uri="{FF2B5EF4-FFF2-40B4-BE49-F238E27FC236}">
                <a16:creationId xmlns:a16="http://schemas.microsoft.com/office/drawing/2014/main" id="{34C42375-C252-4787-89D7-202629970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97AA97-A573-4386-AFE6-5FC2E83870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377A21-521C-4852-AF75-F21297541914}" type="slidenum">
              <a:rPr lang="en-US" smtClean="0"/>
              <a:t>‹#›</a:t>
            </a:fld>
            <a:endParaRPr lang="en-US"/>
          </a:p>
        </p:txBody>
      </p:sp>
      <p:sp>
        <p:nvSpPr>
          <p:cNvPr id="7" name="TextBox 6">
            <a:extLst>
              <a:ext uri="{FF2B5EF4-FFF2-40B4-BE49-F238E27FC236}">
                <a16:creationId xmlns:a16="http://schemas.microsoft.com/office/drawing/2014/main" id="{BED1AB8F-2D6F-4DA2-99F8-FFDC574BCCAB}"/>
              </a:ext>
            </a:extLst>
          </p:cNvPr>
          <p:cNvSpPr txBox="1"/>
          <p:nvPr userDrawn="1"/>
        </p:nvSpPr>
        <p:spPr>
          <a:xfrm>
            <a:off x="-46180" y="6889888"/>
            <a:ext cx="6096000" cy="276999"/>
          </a:xfrm>
          <a:prstGeom prst="rect">
            <a:avLst/>
          </a:prstGeom>
          <a:noFill/>
        </p:spPr>
        <p:txBody>
          <a:bodyPr wrap="square">
            <a:spAutoFit/>
          </a:bodyPr>
          <a:lstStyle/>
          <a:p>
            <a:r>
              <a:rPr lang="en-US" sz="1200">
                <a:solidFill>
                  <a:schemeClr val="bg1">
                    <a:lumMod val="65000"/>
                  </a:schemeClr>
                </a:solidFill>
                <a:hlinkClick r:id="rId8">
                  <a:extLst>
                    <a:ext uri="{A12FA001-AC4F-418D-AE19-62706E023703}">
                      <ahyp:hlinkClr xmlns:ahyp="http://schemas.microsoft.com/office/drawing/2018/hyperlinkcolor" xmlns="" val="tx"/>
                    </a:ext>
                  </a:extLst>
                </a:hlinkClick>
              </a:rPr>
              <a:t>https://www.free-power-point-templates.com/</a:t>
            </a:r>
            <a:endParaRPr lang="en-US" sz="1200">
              <a:solidFill>
                <a:schemeClr val="bg1">
                  <a:lumMod val="65000"/>
                </a:schemeClr>
              </a:solidFill>
            </a:endParaRPr>
          </a:p>
        </p:txBody>
      </p:sp>
      <p:sp>
        <p:nvSpPr>
          <p:cNvPr id="8" name="TextBox 7">
            <a:extLst>
              <a:ext uri="{FF2B5EF4-FFF2-40B4-BE49-F238E27FC236}">
                <a16:creationId xmlns:a16="http://schemas.microsoft.com/office/drawing/2014/main" id="{E45C3902-CB5A-42DA-A29E-02C75D6A6A5F}"/>
              </a:ext>
            </a:extLst>
          </p:cNvPr>
          <p:cNvSpPr txBox="1"/>
          <p:nvPr userDrawn="1"/>
        </p:nvSpPr>
        <p:spPr>
          <a:xfrm>
            <a:off x="11042213" y="6889887"/>
            <a:ext cx="1206062" cy="276999"/>
          </a:xfrm>
          <a:prstGeom prst="rect">
            <a:avLst/>
          </a:prstGeom>
          <a:noFill/>
        </p:spPr>
        <p:txBody>
          <a:bodyPr wrap="square">
            <a:spAutoFit/>
          </a:bodyPr>
          <a:lstStyle/>
          <a:p>
            <a:pPr algn="r"/>
            <a:r>
              <a:rPr lang="en-US" sz="1200">
                <a:solidFill>
                  <a:schemeClr val="bg1">
                    <a:lumMod val="65000"/>
                  </a:schemeClr>
                </a:solidFill>
              </a:rPr>
              <a:t>FPPT.com</a:t>
            </a:r>
          </a:p>
        </p:txBody>
      </p:sp>
    </p:spTree>
    <p:extLst>
      <p:ext uri="{BB962C8B-B14F-4D97-AF65-F5344CB8AC3E}">
        <p14:creationId xmlns:p14="http://schemas.microsoft.com/office/powerpoint/2010/main" val="1269145282"/>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30.jpe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30.jpe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image" Target="../media/image30.jpe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chart" Target="../charts/chart5.xml"/><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chart" Target="../charts/chart6.xml"/><Relationship Id="rId5" Type="http://schemas.openxmlformats.org/officeDocument/2006/relationships/image" Target="../media/image2.png"/><Relationship Id="rId4" Type="http://schemas.openxmlformats.org/officeDocument/2006/relationships/image" Target="../media/image11.jpe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1.jpeg"/><Relationship Id="rId7"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chart" Target="../charts/chart8.xml"/><Relationship Id="rId5" Type="http://schemas.openxmlformats.org/officeDocument/2006/relationships/chart" Target="../charts/chart7.xml"/><Relationship Id="rId10"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1.jpeg"/><Relationship Id="rId7" Type="http://schemas.openxmlformats.org/officeDocument/2006/relationships/chart" Target="../charts/chart12.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chart" Target="../charts/chart11.xml"/><Relationship Id="rId5" Type="http://schemas.openxmlformats.org/officeDocument/2006/relationships/chart" Target="../charts/chart10.xml"/><Relationship Id="rId10" Type="http://schemas.openxmlformats.org/officeDocument/2006/relationships/image" Target="../media/image51.png"/><Relationship Id="rId4" Type="http://schemas.openxmlformats.org/officeDocument/2006/relationships/image" Target="../media/image2.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jpe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2.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jpe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chart" Target="../charts/chart2.xml"/><Relationship Id="rId5" Type="http://schemas.openxmlformats.org/officeDocument/2006/relationships/chart" Target="../charts/chart1.xml"/><Relationship Id="rId10" Type="http://schemas.openxmlformats.org/officeDocument/2006/relationships/chart" Target="../charts/chart4.xml"/><Relationship Id="rId4" Type="http://schemas.openxmlformats.org/officeDocument/2006/relationships/image" Target="../media/image2.png"/><Relationship Id="rId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AD468F8-0D3F-4E0B-A8D9-1F50BA5293F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6">
            <a:extLst>
              <a:ext uri="{FF2B5EF4-FFF2-40B4-BE49-F238E27FC236}">
                <a16:creationId xmlns:a16="http://schemas.microsoft.com/office/drawing/2014/main" id="{7AB64C2A-0FA4-4E4C-A1D5-891A482FE1C3}"/>
              </a:ext>
            </a:extLst>
          </p:cNvPr>
          <p:cNvSpPr/>
          <p:nvPr/>
        </p:nvSpPr>
        <p:spPr>
          <a:xfrm>
            <a:off x="0" y="0"/>
            <a:ext cx="12192000" cy="6858000"/>
          </a:xfrm>
          <a:prstGeom prst="rect">
            <a:avLst/>
          </a:prstGeom>
          <a:solidFill>
            <a:schemeClr val="accent6">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2C72F3-66FF-A14B-AA3A-A39AEA1110E1}"/>
              </a:ext>
            </a:extLst>
          </p:cNvPr>
          <p:cNvSpPr/>
          <p:nvPr/>
        </p:nvSpPr>
        <p:spPr>
          <a:xfrm>
            <a:off x="3590544" y="923544"/>
            <a:ext cx="5010912" cy="5010912"/>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onut 11">
            <a:extLst>
              <a:ext uri="{FF2B5EF4-FFF2-40B4-BE49-F238E27FC236}">
                <a16:creationId xmlns:a16="http://schemas.microsoft.com/office/drawing/2014/main" id="{1FCFAEE4-DF75-A046-BCDC-1FE17CAE9484}"/>
              </a:ext>
            </a:extLst>
          </p:cNvPr>
          <p:cNvSpPr/>
          <p:nvPr/>
        </p:nvSpPr>
        <p:spPr>
          <a:xfrm>
            <a:off x="1282931" y="-1384069"/>
            <a:ext cx="9626138" cy="9626138"/>
          </a:xfrm>
          <a:prstGeom prst="donut">
            <a:avLst>
              <a:gd name="adj" fmla="val 9614"/>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 name="Group 9">
            <a:extLst>
              <a:ext uri="{FF2B5EF4-FFF2-40B4-BE49-F238E27FC236}">
                <a16:creationId xmlns:a16="http://schemas.microsoft.com/office/drawing/2014/main" id="{AEB8A6EA-A89C-4485-9C3E-54E16D17FDA4}"/>
              </a:ext>
            </a:extLst>
          </p:cNvPr>
          <p:cNvGrpSpPr/>
          <p:nvPr/>
        </p:nvGrpSpPr>
        <p:grpSpPr>
          <a:xfrm>
            <a:off x="3445282" y="2167142"/>
            <a:ext cx="5314379" cy="1799749"/>
            <a:chOff x="3940907" y="2004194"/>
            <a:chExt cx="5807863" cy="1799749"/>
          </a:xfrm>
        </p:grpSpPr>
        <p:sp>
          <p:nvSpPr>
            <p:cNvPr id="13" name="TextBox 12">
              <a:extLst>
                <a:ext uri="{FF2B5EF4-FFF2-40B4-BE49-F238E27FC236}">
                  <a16:creationId xmlns:a16="http://schemas.microsoft.com/office/drawing/2014/main" id="{6D6F204B-7E39-4D5D-A1A1-082C3046B5A2}"/>
                </a:ext>
              </a:extLst>
            </p:cNvPr>
            <p:cNvSpPr txBox="1"/>
            <p:nvPr/>
          </p:nvSpPr>
          <p:spPr>
            <a:xfrm>
              <a:off x="3940908" y="2480504"/>
              <a:ext cx="5807862" cy="1323439"/>
            </a:xfrm>
            <a:prstGeom prst="rect">
              <a:avLst/>
            </a:prstGeom>
            <a:noFill/>
          </p:spPr>
          <p:txBody>
            <a:bodyPr wrap="square" rtlCol="0">
              <a:spAutoFit/>
            </a:bodyPr>
            <a:lstStyle/>
            <a:p>
              <a:pPr algn="ctr"/>
              <a:endParaRPr lang="en-US" sz="8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6678A179-0D41-4A30-B272-3668163E8B55}"/>
                </a:ext>
              </a:extLst>
            </p:cNvPr>
            <p:cNvSpPr txBox="1"/>
            <p:nvPr/>
          </p:nvSpPr>
          <p:spPr>
            <a:xfrm>
              <a:off x="3940907" y="2004194"/>
              <a:ext cx="5807862" cy="584775"/>
            </a:xfrm>
            <a:prstGeom prst="rect">
              <a:avLst/>
            </a:prstGeom>
            <a:noFill/>
          </p:spPr>
          <p:txBody>
            <a:bodyPr wrap="square" rtlCol="0">
              <a:spAutoFit/>
            </a:bodyPr>
            <a:lstStyle/>
            <a:p>
              <a:pPr algn="ctr"/>
              <a:endParaRPr lang="en-US" sz="3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15" name="TextBox 14">
            <a:extLst>
              <a:ext uri="{FF2B5EF4-FFF2-40B4-BE49-F238E27FC236}">
                <a16:creationId xmlns:a16="http://schemas.microsoft.com/office/drawing/2014/main" id="{C4FC16CF-C27D-4535-A3B9-CAEE49AED636}"/>
              </a:ext>
            </a:extLst>
          </p:cNvPr>
          <p:cNvSpPr txBox="1"/>
          <p:nvPr/>
        </p:nvSpPr>
        <p:spPr>
          <a:xfrm>
            <a:off x="3478695" y="3846851"/>
            <a:ext cx="5314378" cy="369332"/>
          </a:xfrm>
          <a:prstGeom prst="rect">
            <a:avLst/>
          </a:prstGeom>
          <a:noFill/>
        </p:spPr>
        <p:txBody>
          <a:bodyPr wrap="square" rtlCol="0">
            <a:spAutoFit/>
          </a:bodyPr>
          <a:lstStyle/>
          <a:p>
            <a:pPr algn="ctr"/>
            <a:r>
              <a:rPr lang="en-US" spc="600" dirty="0" smtClean="0">
                <a:latin typeface="Open Sans SemiBold" panose="020B0706030804020204" pitchFamily="34" charset="0"/>
                <a:ea typeface="Open Sans SemiBold" panose="020B0706030804020204" pitchFamily="34" charset="0"/>
                <a:cs typeface="Open Sans SemiBold" panose="020B0706030804020204" pitchFamily="34" charset="0"/>
              </a:rPr>
              <a:t>TECHNOLOGIES PVT. LTD.</a:t>
            </a:r>
            <a:endParaRPr lang="en-US" spc="6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Rectangle 15">
            <a:extLst>
              <a:ext uri="{FF2B5EF4-FFF2-40B4-BE49-F238E27FC236}">
                <a16:creationId xmlns:a16="http://schemas.microsoft.com/office/drawing/2014/main" id="{8ECF5761-A486-482A-93DA-14717330048F}"/>
              </a:ext>
            </a:extLst>
          </p:cNvPr>
          <p:cNvSpPr/>
          <p:nvPr/>
        </p:nvSpPr>
        <p:spPr>
          <a:xfrm rot="3840802">
            <a:off x="5771547" y="6388894"/>
            <a:ext cx="993677" cy="993677"/>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CB39A0-4A21-4B61-9B01-DA332514E3CA}"/>
              </a:ext>
            </a:extLst>
          </p:cNvPr>
          <p:cNvSpPr/>
          <p:nvPr/>
        </p:nvSpPr>
        <p:spPr>
          <a:xfrm rot="2700000">
            <a:off x="11387411" y="-221181"/>
            <a:ext cx="1055761" cy="10557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8" name="Rectangle 17">
            <a:extLst>
              <a:ext uri="{FF2B5EF4-FFF2-40B4-BE49-F238E27FC236}">
                <a16:creationId xmlns:a16="http://schemas.microsoft.com/office/drawing/2014/main" id="{EE187977-A207-43CB-87A2-1297E8129341}"/>
              </a:ext>
            </a:extLst>
          </p:cNvPr>
          <p:cNvSpPr/>
          <p:nvPr/>
        </p:nvSpPr>
        <p:spPr>
          <a:xfrm rot="2257653">
            <a:off x="-341399" y="1084122"/>
            <a:ext cx="1086313" cy="1086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900" y="2595978"/>
            <a:ext cx="3124200" cy="885825"/>
          </a:xfrm>
          <a:prstGeom prst="rect">
            <a:avLst/>
          </a:prstGeom>
        </p:spPr>
      </p:pic>
    </p:spTree>
    <p:extLst>
      <p:ext uri="{BB962C8B-B14F-4D97-AF65-F5344CB8AC3E}">
        <p14:creationId xmlns:p14="http://schemas.microsoft.com/office/powerpoint/2010/main" val="1662379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16">
            <a:extLst>
              <a:ext uri="{FF2B5EF4-FFF2-40B4-BE49-F238E27FC236}">
                <a16:creationId xmlns:a16="http://schemas.microsoft.com/office/drawing/2014/main" id="{1B0BEA3C-8418-4D34-B202-9E00C86A3512}"/>
              </a:ext>
            </a:extLst>
          </p:cNvPr>
          <p:cNvSpPr>
            <a:spLocks noGrp="1"/>
          </p:cNvSpPr>
          <p:nvPr/>
        </p:nvSpPr>
        <p:spPr>
          <a:xfrm>
            <a:off x="8610600" y="638708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E64DDC-A481-469D-9613-0D3E8E3361C4}" type="slidenum">
              <a:rPr lang="en-US" smtClean="0"/>
              <a:pPr/>
              <a:t>10</a:t>
            </a:fld>
            <a:endParaRPr lang="en-US"/>
          </a:p>
        </p:txBody>
      </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0155" y="0"/>
            <a:ext cx="12332563" cy="15415704"/>
          </a:xfrm>
          <a:prstGeom prst="rect">
            <a:avLst/>
          </a:prstGeom>
        </p:spPr>
      </p:pic>
      <p:sp>
        <p:nvSpPr>
          <p:cNvPr id="111" name="Rectangle 110"/>
          <p:cNvSpPr/>
          <p:nvPr/>
        </p:nvSpPr>
        <p:spPr>
          <a:xfrm>
            <a:off x="2731" y="-24987"/>
            <a:ext cx="12192000" cy="6882987"/>
          </a:xfrm>
          <a:prstGeom prst="rect">
            <a:avLst/>
          </a:prstGeom>
          <a:solidFill>
            <a:schemeClr val="accent6">
              <a:lumMod val="75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780545" y="-24987"/>
            <a:ext cx="2425701" cy="1090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5045" y="314684"/>
            <a:ext cx="1695434" cy="480718"/>
          </a:xfrm>
          <a:prstGeom prst="rect">
            <a:avLst/>
          </a:prstGeom>
        </p:spPr>
      </p:pic>
      <p:sp>
        <p:nvSpPr>
          <p:cNvPr id="114" name="Rectangle 113">
            <a:extLst>
              <a:ext uri="{FF2B5EF4-FFF2-40B4-BE49-F238E27FC236}">
                <a16:creationId xmlns:a16="http://schemas.microsoft.com/office/drawing/2014/main" id="{93782516-9C9B-494D-AA69-E6751083C2BA}"/>
              </a:ext>
            </a:extLst>
          </p:cNvPr>
          <p:cNvSpPr/>
          <p:nvPr/>
        </p:nvSpPr>
        <p:spPr>
          <a:xfrm rot="2700000">
            <a:off x="12006787" y="6190534"/>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Rectangle 114">
            <a:extLst>
              <a:ext uri="{FF2B5EF4-FFF2-40B4-BE49-F238E27FC236}">
                <a16:creationId xmlns:a16="http://schemas.microsoft.com/office/drawing/2014/main" id="{7DDFCFC8-0F8F-48F2-A204-C75B038B7FAB}"/>
              </a:ext>
            </a:extLst>
          </p:cNvPr>
          <p:cNvSpPr/>
          <p:nvPr/>
        </p:nvSpPr>
        <p:spPr>
          <a:xfrm rot="2700000">
            <a:off x="109176" y="84188"/>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Freeform 30">
            <a:extLst>
              <a:ext uri="{FF2B5EF4-FFF2-40B4-BE49-F238E27FC236}">
                <a16:creationId xmlns:a16="http://schemas.microsoft.com/office/drawing/2014/main" id="{62D9879E-2ECB-43D3-B03B-B1F58DC45F73}"/>
              </a:ext>
            </a:extLst>
          </p:cNvPr>
          <p:cNvSpPr/>
          <p:nvPr/>
        </p:nvSpPr>
        <p:spPr>
          <a:xfrm>
            <a:off x="4003031" y="6476745"/>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7" name="TextBox 50">
            <a:extLst>
              <a:ext uri="{FF2B5EF4-FFF2-40B4-BE49-F238E27FC236}">
                <a16:creationId xmlns:a16="http://schemas.microsoft.com/office/drawing/2014/main" id="{6BC516E6-56BF-449D-9738-4DFDB9A53875}"/>
              </a:ext>
            </a:extLst>
          </p:cNvPr>
          <p:cNvSpPr txBox="1"/>
          <p:nvPr/>
        </p:nvSpPr>
        <p:spPr>
          <a:xfrm>
            <a:off x="568899" y="1800306"/>
            <a:ext cx="3310067" cy="40011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00" b="1" dirty="0" smtClean="0">
                <a:solidFill>
                  <a:schemeClr val="bg1"/>
                </a:solidFill>
              </a:rPr>
              <a:t>Responsive Design</a:t>
            </a:r>
            <a:endParaRPr lang="en-US" sz="2600" b="1" dirty="0">
              <a:solidFill>
                <a:schemeClr val="bg1"/>
              </a:solidFill>
            </a:endParaRPr>
          </a:p>
        </p:txBody>
      </p:sp>
      <p:sp>
        <p:nvSpPr>
          <p:cNvPr id="118" name="TextBox 48">
            <a:extLst>
              <a:ext uri="{FF2B5EF4-FFF2-40B4-BE49-F238E27FC236}">
                <a16:creationId xmlns:a16="http://schemas.microsoft.com/office/drawing/2014/main" id="{FC91C53D-D6CA-469E-BAFB-4BF19CFAE7D5}"/>
              </a:ext>
            </a:extLst>
          </p:cNvPr>
          <p:cNvSpPr txBox="1"/>
          <p:nvPr/>
        </p:nvSpPr>
        <p:spPr>
          <a:xfrm>
            <a:off x="590550" y="2214848"/>
            <a:ext cx="3365500" cy="215443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By connecting for the modern alternatives, reward yourself with a beautiful domain with high-resolution graphics and fluid images to attract the </a:t>
            </a:r>
            <a:r>
              <a:rPr lang="en-US" sz="1400" dirty="0" smtClean="0">
                <a:solidFill>
                  <a:schemeClr val="bg1"/>
                </a:solidFill>
              </a:rPr>
              <a:t>audience. </a:t>
            </a:r>
            <a:r>
              <a:rPr lang="en-US" sz="1400" dirty="0">
                <a:solidFill>
                  <a:schemeClr val="bg1"/>
                </a:solidFill>
              </a:rPr>
              <a:t>With our responsive website design services, keep your brand intact across all the devices, ensuring that every web page displays as anticipated on every screen.</a:t>
            </a:r>
          </a:p>
          <a:p>
            <a:r>
              <a:rPr lang="en-US" sz="1400" dirty="0"/>
              <a:t/>
            </a:r>
            <a:br>
              <a:rPr lang="en-US" sz="1400" dirty="0"/>
            </a:br>
            <a:endParaRPr lang="en-US" sz="1400" dirty="0">
              <a:solidFill>
                <a:schemeClr val="bg1"/>
              </a:solidFill>
            </a:endParaRPr>
          </a:p>
        </p:txBody>
      </p:sp>
      <p:sp>
        <p:nvSpPr>
          <p:cNvPr id="119" name="TextBox 50">
            <a:extLst>
              <a:ext uri="{FF2B5EF4-FFF2-40B4-BE49-F238E27FC236}">
                <a16:creationId xmlns:a16="http://schemas.microsoft.com/office/drawing/2014/main" id="{C733B344-2207-43AB-BA3A-1BFE8BEE0CDA}"/>
              </a:ext>
            </a:extLst>
          </p:cNvPr>
          <p:cNvSpPr txBox="1"/>
          <p:nvPr/>
        </p:nvSpPr>
        <p:spPr>
          <a:xfrm>
            <a:off x="586110" y="4354738"/>
            <a:ext cx="3310067" cy="40011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00" b="1" dirty="0" smtClean="0">
                <a:solidFill>
                  <a:schemeClr val="bg1"/>
                </a:solidFill>
              </a:rPr>
              <a:t>Design Prototype</a:t>
            </a:r>
            <a:endParaRPr lang="en-US" sz="2600" b="1" dirty="0">
              <a:solidFill>
                <a:schemeClr val="bg1"/>
              </a:solidFill>
            </a:endParaRPr>
          </a:p>
        </p:txBody>
      </p:sp>
      <p:sp>
        <p:nvSpPr>
          <p:cNvPr id="120" name="TextBox 48">
            <a:extLst>
              <a:ext uri="{FF2B5EF4-FFF2-40B4-BE49-F238E27FC236}">
                <a16:creationId xmlns:a16="http://schemas.microsoft.com/office/drawing/2014/main" id="{294431A7-8ABB-468F-82D4-7ADC47473D6A}"/>
              </a:ext>
            </a:extLst>
          </p:cNvPr>
          <p:cNvSpPr txBox="1"/>
          <p:nvPr/>
        </p:nvSpPr>
        <p:spPr>
          <a:xfrm>
            <a:off x="590550" y="4754848"/>
            <a:ext cx="3365500"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By incorporating the recent technologies into our design services, we try our best to design and deliver an extraordinary and inventive outcome in our UI/UX design.</a:t>
            </a:r>
          </a:p>
        </p:txBody>
      </p:sp>
      <p:sp>
        <p:nvSpPr>
          <p:cNvPr id="122" name="TextBox 48">
            <a:extLst>
              <a:ext uri="{FF2B5EF4-FFF2-40B4-BE49-F238E27FC236}">
                <a16:creationId xmlns:a16="http://schemas.microsoft.com/office/drawing/2014/main" id="{A533E6E6-2778-495F-A4E0-F89D56ACAE9F}"/>
              </a:ext>
            </a:extLst>
          </p:cNvPr>
          <p:cNvSpPr txBox="1"/>
          <p:nvPr/>
        </p:nvSpPr>
        <p:spPr>
          <a:xfrm>
            <a:off x="8186072" y="2264726"/>
            <a:ext cx="3365500" cy="129266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We believe that a mobile application's design can attract your target audience and convert them to ideal clients. Being a top-rated mobile app design company, experience the best with us by minimizing the cognitive load and optimizing the user flow.</a:t>
            </a:r>
          </a:p>
        </p:txBody>
      </p:sp>
      <p:sp>
        <p:nvSpPr>
          <p:cNvPr id="123" name="TextBox 50">
            <a:extLst>
              <a:ext uri="{FF2B5EF4-FFF2-40B4-BE49-F238E27FC236}">
                <a16:creationId xmlns:a16="http://schemas.microsoft.com/office/drawing/2014/main" id="{50A078A9-7C73-4D31-91F4-48F73AA33AD6}"/>
              </a:ext>
            </a:extLst>
          </p:cNvPr>
          <p:cNvSpPr txBox="1"/>
          <p:nvPr/>
        </p:nvSpPr>
        <p:spPr>
          <a:xfrm>
            <a:off x="8235951" y="4354738"/>
            <a:ext cx="3310067" cy="40011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00" b="1" dirty="0" smtClean="0">
                <a:solidFill>
                  <a:schemeClr val="bg1"/>
                </a:solidFill>
              </a:rPr>
              <a:t>Front End Development</a:t>
            </a:r>
            <a:endParaRPr lang="en-US" sz="2600" b="1" dirty="0">
              <a:solidFill>
                <a:schemeClr val="bg1"/>
              </a:solidFill>
            </a:endParaRPr>
          </a:p>
        </p:txBody>
      </p:sp>
      <p:sp>
        <p:nvSpPr>
          <p:cNvPr id="124" name="TextBox 48">
            <a:extLst>
              <a:ext uri="{FF2B5EF4-FFF2-40B4-BE49-F238E27FC236}">
                <a16:creationId xmlns:a16="http://schemas.microsoft.com/office/drawing/2014/main" id="{2FA7086D-9680-4451-8219-E77CA99EA213}"/>
              </a:ext>
            </a:extLst>
          </p:cNvPr>
          <p:cNvSpPr txBox="1"/>
          <p:nvPr/>
        </p:nvSpPr>
        <p:spPr>
          <a:xfrm>
            <a:off x="8235950" y="4754848"/>
            <a:ext cx="3365500" cy="172354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We have sufficient experience on the market, and with the experience of working in the field, we have productively delivered projects that are well-designed and meet business needs. We rely on proven frameworks and technology and are dedicated to deploy the final products with a functional and efficient user-friendly front-end.</a:t>
            </a:r>
          </a:p>
        </p:txBody>
      </p:sp>
      <p:grpSp>
        <p:nvGrpSpPr>
          <p:cNvPr id="142" name="Group 141">
            <a:extLst>
              <a:ext uri="{FF2B5EF4-FFF2-40B4-BE49-F238E27FC236}">
                <a16:creationId xmlns:a16="http://schemas.microsoft.com/office/drawing/2014/main" id="{F21D547A-48EC-4D20-A811-44094F5EF2C8}"/>
              </a:ext>
            </a:extLst>
          </p:cNvPr>
          <p:cNvGrpSpPr/>
          <p:nvPr/>
        </p:nvGrpSpPr>
        <p:grpSpPr>
          <a:xfrm>
            <a:off x="4305420" y="1979338"/>
            <a:ext cx="3543061" cy="3543061"/>
            <a:chOff x="4324470" y="1958276"/>
            <a:chExt cx="3543061" cy="3543061"/>
          </a:xfrm>
        </p:grpSpPr>
        <p:sp>
          <p:nvSpPr>
            <p:cNvPr id="144" name="Freeform 143">
              <a:extLst>
                <a:ext uri="{FF2B5EF4-FFF2-40B4-BE49-F238E27FC236}">
                  <a16:creationId xmlns:a16="http://schemas.microsoft.com/office/drawing/2014/main" id="{41E244A7-80B5-46AB-BE1B-226C6870F9B5}"/>
                </a:ext>
              </a:extLst>
            </p:cNvPr>
            <p:cNvSpPr>
              <a:spLocks/>
            </p:cNvSpPr>
            <p:nvPr/>
          </p:nvSpPr>
          <p:spPr bwMode="auto">
            <a:xfrm>
              <a:off x="5295955" y="1958276"/>
              <a:ext cx="2332108" cy="1385115"/>
            </a:xfrm>
            <a:custGeom>
              <a:avLst/>
              <a:gdLst>
                <a:gd name="T0" fmla="*/ 1024 w 3108"/>
                <a:gd name="T1" fmla="*/ 1177 h 1847"/>
                <a:gd name="T2" fmla="*/ 1024 w 3108"/>
                <a:gd name="T3" fmla="*/ 1176 h 1847"/>
                <a:gd name="T4" fmla="*/ 3108 w 3108"/>
                <a:gd name="T5" fmla="*/ 1176 h 1847"/>
                <a:gd name="T6" fmla="*/ 1065 w 3108"/>
                <a:gd name="T7" fmla="*/ 0 h 1847"/>
                <a:gd name="T8" fmla="*/ 0 w 3108"/>
                <a:gd name="T9" fmla="*/ 254 h 1847"/>
                <a:gd name="T10" fmla="*/ 0 w 3108"/>
                <a:gd name="T11" fmla="*/ 1847 h 1847"/>
                <a:gd name="T12" fmla="*/ 1024 w 3108"/>
                <a:gd name="T13" fmla="*/ 1177 h 1847"/>
              </a:gdLst>
              <a:ahLst/>
              <a:cxnLst>
                <a:cxn ang="0">
                  <a:pos x="T0" y="T1"/>
                </a:cxn>
                <a:cxn ang="0">
                  <a:pos x="T2" y="T3"/>
                </a:cxn>
                <a:cxn ang="0">
                  <a:pos x="T4" y="T5"/>
                </a:cxn>
                <a:cxn ang="0">
                  <a:pos x="T6" y="T7"/>
                </a:cxn>
                <a:cxn ang="0">
                  <a:pos x="T8" y="T9"/>
                </a:cxn>
                <a:cxn ang="0">
                  <a:pos x="T10" y="T11"/>
                </a:cxn>
                <a:cxn ang="0">
                  <a:pos x="T12" y="T13"/>
                </a:cxn>
              </a:cxnLst>
              <a:rect l="0" t="0" r="r" b="b"/>
              <a:pathLst>
                <a:path w="3108" h="1847">
                  <a:moveTo>
                    <a:pt x="1024" y="1177"/>
                  </a:moveTo>
                  <a:cubicBezTo>
                    <a:pt x="1024" y="1176"/>
                    <a:pt x="1024" y="1176"/>
                    <a:pt x="1024" y="1176"/>
                  </a:cubicBezTo>
                  <a:cubicBezTo>
                    <a:pt x="3108" y="1176"/>
                    <a:pt x="3108" y="1176"/>
                    <a:pt x="3108" y="1176"/>
                  </a:cubicBezTo>
                  <a:cubicBezTo>
                    <a:pt x="2699" y="473"/>
                    <a:pt x="1937" y="0"/>
                    <a:pt x="1065" y="0"/>
                  </a:cubicBezTo>
                  <a:cubicBezTo>
                    <a:pt x="682" y="0"/>
                    <a:pt x="320" y="91"/>
                    <a:pt x="0" y="254"/>
                  </a:cubicBezTo>
                  <a:cubicBezTo>
                    <a:pt x="0" y="1847"/>
                    <a:pt x="0" y="1847"/>
                    <a:pt x="0" y="1847"/>
                  </a:cubicBezTo>
                  <a:cubicBezTo>
                    <a:pt x="186" y="1463"/>
                    <a:pt x="572" y="1194"/>
                    <a:pt x="1024" y="1177"/>
                  </a:cubicBezTo>
                  <a:close/>
                </a:path>
              </a:pathLst>
            </a:custGeom>
            <a:solidFill>
              <a:schemeClr val="accent4">
                <a:lumMod val="60000"/>
                <a:lumOff val="40000"/>
              </a:schemeClr>
            </a:solidFill>
            <a:ln>
              <a:noFill/>
            </a:ln>
            <a:effectLst>
              <a:innerShdw blurRad="63500" dist="50800" dir="13500000">
                <a:prstClr val="black">
                  <a:alpha val="10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145" name="Freeform 144">
              <a:extLst>
                <a:ext uri="{FF2B5EF4-FFF2-40B4-BE49-F238E27FC236}">
                  <a16:creationId xmlns:a16="http://schemas.microsoft.com/office/drawing/2014/main" id="{13958709-9299-4194-8A85-020339AB9D75}"/>
                </a:ext>
              </a:extLst>
            </p:cNvPr>
            <p:cNvSpPr>
              <a:spLocks/>
            </p:cNvSpPr>
            <p:nvPr/>
          </p:nvSpPr>
          <p:spPr bwMode="auto">
            <a:xfrm>
              <a:off x="4324470" y="2195025"/>
              <a:ext cx="1387835" cy="2337550"/>
            </a:xfrm>
            <a:custGeom>
              <a:avLst/>
              <a:gdLst>
                <a:gd name="T0" fmla="*/ 1178 w 1849"/>
                <a:gd name="T1" fmla="*/ 2045 h 3114"/>
                <a:gd name="T2" fmla="*/ 1178 w 1849"/>
                <a:gd name="T3" fmla="*/ 0 h 3114"/>
                <a:gd name="T4" fmla="*/ 0 w 1849"/>
                <a:gd name="T5" fmla="*/ 2044 h 3114"/>
                <a:gd name="T6" fmla="*/ 256 w 1849"/>
                <a:gd name="T7" fmla="*/ 3114 h 3114"/>
                <a:gd name="T8" fmla="*/ 1849 w 1849"/>
                <a:gd name="T9" fmla="*/ 3114 h 3114"/>
                <a:gd name="T10" fmla="*/ 1178 w 1849"/>
                <a:gd name="T11" fmla="*/ 2045 h 3114"/>
              </a:gdLst>
              <a:ahLst/>
              <a:cxnLst>
                <a:cxn ang="0">
                  <a:pos x="T0" y="T1"/>
                </a:cxn>
                <a:cxn ang="0">
                  <a:pos x="T2" y="T3"/>
                </a:cxn>
                <a:cxn ang="0">
                  <a:pos x="T4" y="T5"/>
                </a:cxn>
                <a:cxn ang="0">
                  <a:pos x="T6" y="T7"/>
                </a:cxn>
                <a:cxn ang="0">
                  <a:pos x="T8" y="T9"/>
                </a:cxn>
                <a:cxn ang="0">
                  <a:pos x="T10" y="T11"/>
                </a:cxn>
              </a:cxnLst>
              <a:rect l="0" t="0" r="r" b="b"/>
              <a:pathLst>
                <a:path w="1849" h="3114">
                  <a:moveTo>
                    <a:pt x="1178" y="2045"/>
                  </a:moveTo>
                  <a:cubicBezTo>
                    <a:pt x="1178" y="0"/>
                    <a:pt x="1178" y="0"/>
                    <a:pt x="1178" y="0"/>
                  </a:cubicBezTo>
                  <a:cubicBezTo>
                    <a:pt x="473" y="409"/>
                    <a:pt x="0" y="1171"/>
                    <a:pt x="0" y="2044"/>
                  </a:cubicBezTo>
                  <a:cubicBezTo>
                    <a:pt x="0" y="2429"/>
                    <a:pt x="92" y="2793"/>
                    <a:pt x="256" y="3114"/>
                  </a:cubicBezTo>
                  <a:cubicBezTo>
                    <a:pt x="1849" y="3114"/>
                    <a:pt x="1849" y="3114"/>
                    <a:pt x="1849" y="3114"/>
                  </a:cubicBezTo>
                  <a:cubicBezTo>
                    <a:pt x="1452" y="2922"/>
                    <a:pt x="1178" y="2516"/>
                    <a:pt x="1178" y="2045"/>
                  </a:cubicBezTo>
                  <a:close/>
                </a:path>
              </a:pathLst>
            </a:custGeom>
            <a:solidFill>
              <a:schemeClr val="accent2"/>
            </a:solidFill>
            <a:ln>
              <a:noFill/>
            </a:ln>
            <a:effectLst>
              <a:innerShdw blurRad="63500" dist="50800" dir="13500000">
                <a:prstClr val="black">
                  <a:alpha val="10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146" name="Freeform 145">
              <a:extLst>
                <a:ext uri="{FF2B5EF4-FFF2-40B4-BE49-F238E27FC236}">
                  <a16:creationId xmlns:a16="http://schemas.microsoft.com/office/drawing/2014/main" id="{FC8B76BF-B79C-425C-B667-B99DF600B496}"/>
                </a:ext>
              </a:extLst>
            </p:cNvPr>
            <p:cNvSpPr>
              <a:spLocks/>
            </p:cNvSpPr>
            <p:nvPr/>
          </p:nvSpPr>
          <p:spPr bwMode="auto">
            <a:xfrm>
              <a:off x="6485139" y="2927039"/>
              <a:ext cx="1382392" cy="2334828"/>
            </a:xfrm>
            <a:custGeom>
              <a:avLst/>
              <a:gdLst>
                <a:gd name="T0" fmla="*/ 669 w 1842"/>
                <a:gd name="T1" fmla="*/ 1010 h 3107"/>
                <a:gd name="T2" fmla="*/ 671 w 1842"/>
                <a:gd name="T3" fmla="*/ 1010 h 3107"/>
                <a:gd name="T4" fmla="*/ 671 w 1842"/>
                <a:gd name="T5" fmla="*/ 3107 h 3107"/>
                <a:gd name="T6" fmla="*/ 1842 w 1842"/>
                <a:gd name="T7" fmla="*/ 1068 h 3107"/>
                <a:gd name="T8" fmla="*/ 1587 w 1842"/>
                <a:gd name="T9" fmla="*/ 0 h 3107"/>
                <a:gd name="T10" fmla="*/ 0 w 1842"/>
                <a:gd name="T11" fmla="*/ 0 h 3107"/>
                <a:gd name="T12" fmla="*/ 669 w 1842"/>
                <a:gd name="T13" fmla="*/ 1010 h 3107"/>
              </a:gdLst>
              <a:ahLst/>
              <a:cxnLst>
                <a:cxn ang="0">
                  <a:pos x="T0" y="T1"/>
                </a:cxn>
                <a:cxn ang="0">
                  <a:pos x="T2" y="T3"/>
                </a:cxn>
                <a:cxn ang="0">
                  <a:pos x="T4" y="T5"/>
                </a:cxn>
                <a:cxn ang="0">
                  <a:pos x="T6" y="T7"/>
                </a:cxn>
                <a:cxn ang="0">
                  <a:pos x="T8" y="T9"/>
                </a:cxn>
                <a:cxn ang="0">
                  <a:pos x="T10" y="T11"/>
                </a:cxn>
                <a:cxn ang="0">
                  <a:pos x="T12" y="T13"/>
                </a:cxn>
              </a:cxnLst>
              <a:rect l="0" t="0" r="r" b="b"/>
              <a:pathLst>
                <a:path w="1842" h="3107">
                  <a:moveTo>
                    <a:pt x="669" y="1010"/>
                  </a:moveTo>
                  <a:cubicBezTo>
                    <a:pt x="671" y="1010"/>
                    <a:pt x="671" y="1010"/>
                    <a:pt x="671" y="1010"/>
                  </a:cubicBezTo>
                  <a:cubicBezTo>
                    <a:pt x="671" y="3107"/>
                    <a:pt x="671" y="3107"/>
                    <a:pt x="671" y="3107"/>
                  </a:cubicBezTo>
                  <a:cubicBezTo>
                    <a:pt x="1371" y="2698"/>
                    <a:pt x="1842" y="1938"/>
                    <a:pt x="1842" y="1068"/>
                  </a:cubicBezTo>
                  <a:cubicBezTo>
                    <a:pt x="1842" y="684"/>
                    <a:pt x="1750" y="321"/>
                    <a:pt x="1587" y="0"/>
                  </a:cubicBezTo>
                  <a:cubicBezTo>
                    <a:pt x="0" y="0"/>
                    <a:pt x="0" y="0"/>
                    <a:pt x="0" y="0"/>
                  </a:cubicBezTo>
                  <a:cubicBezTo>
                    <a:pt x="380" y="184"/>
                    <a:pt x="647" y="565"/>
                    <a:pt x="669" y="1010"/>
                  </a:cubicBezTo>
                  <a:close/>
                </a:path>
              </a:pathLst>
            </a:custGeom>
            <a:solidFill>
              <a:schemeClr val="accent6">
                <a:lumMod val="75000"/>
              </a:schemeClr>
            </a:solidFill>
            <a:ln>
              <a:noFill/>
            </a:ln>
            <a:effectLst>
              <a:innerShdw blurRad="63500" dist="50800" dir="13500000">
                <a:prstClr val="black">
                  <a:alpha val="10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147" name="Freeform 146">
              <a:extLst>
                <a:ext uri="{FF2B5EF4-FFF2-40B4-BE49-F238E27FC236}">
                  <a16:creationId xmlns:a16="http://schemas.microsoft.com/office/drawing/2014/main" id="{31C3B11B-1D65-4659-860B-D69271157660}"/>
                </a:ext>
              </a:extLst>
            </p:cNvPr>
            <p:cNvSpPr>
              <a:spLocks/>
            </p:cNvSpPr>
            <p:nvPr/>
          </p:nvSpPr>
          <p:spPr bwMode="auto">
            <a:xfrm>
              <a:off x="4563940" y="4118945"/>
              <a:ext cx="2337550" cy="1382392"/>
            </a:xfrm>
            <a:custGeom>
              <a:avLst/>
              <a:gdLst>
                <a:gd name="T0" fmla="*/ 2058 w 3113"/>
                <a:gd name="T1" fmla="*/ 671 h 1844"/>
                <a:gd name="T2" fmla="*/ 2058 w 3113"/>
                <a:gd name="T3" fmla="*/ 671 h 1844"/>
                <a:gd name="T4" fmla="*/ 0 w 3113"/>
                <a:gd name="T5" fmla="*/ 671 h 1844"/>
                <a:gd name="T6" fmla="*/ 2040 w 3113"/>
                <a:gd name="T7" fmla="*/ 1844 h 1844"/>
                <a:gd name="T8" fmla="*/ 3113 w 3113"/>
                <a:gd name="T9" fmla="*/ 1587 h 1844"/>
                <a:gd name="T10" fmla="*/ 3113 w 3113"/>
                <a:gd name="T11" fmla="*/ 0 h 1844"/>
                <a:gd name="T12" fmla="*/ 2058 w 3113"/>
                <a:gd name="T13" fmla="*/ 671 h 1844"/>
              </a:gdLst>
              <a:ahLst/>
              <a:cxnLst>
                <a:cxn ang="0">
                  <a:pos x="T0" y="T1"/>
                </a:cxn>
                <a:cxn ang="0">
                  <a:pos x="T2" y="T3"/>
                </a:cxn>
                <a:cxn ang="0">
                  <a:pos x="T4" y="T5"/>
                </a:cxn>
                <a:cxn ang="0">
                  <a:pos x="T6" y="T7"/>
                </a:cxn>
                <a:cxn ang="0">
                  <a:pos x="T8" y="T9"/>
                </a:cxn>
                <a:cxn ang="0">
                  <a:pos x="T10" y="T11"/>
                </a:cxn>
                <a:cxn ang="0">
                  <a:pos x="T12" y="T13"/>
                </a:cxn>
              </a:cxnLst>
              <a:rect l="0" t="0" r="r" b="b"/>
              <a:pathLst>
                <a:path w="3113" h="1844">
                  <a:moveTo>
                    <a:pt x="2058" y="671"/>
                  </a:moveTo>
                  <a:cubicBezTo>
                    <a:pt x="2058" y="671"/>
                    <a:pt x="2058" y="671"/>
                    <a:pt x="2058" y="671"/>
                  </a:cubicBezTo>
                  <a:cubicBezTo>
                    <a:pt x="0" y="671"/>
                    <a:pt x="0" y="671"/>
                    <a:pt x="0" y="671"/>
                  </a:cubicBezTo>
                  <a:cubicBezTo>
                    <a:pt x="409" y="1373"/>
                    <a:pt x="1170" y="1844"/>
                    <a:pt x="2040" y="1844"/>
                  </a:cubicBezTo>
                  <a:cubicBezTo>
                    <a:pt x="2426" y="1844"/>
                    <a:pt x="2791" y="1752"/>
                    <a:pt x="3113" y="1587"/>
                  </a:cubicBezTo>
                  <a:cubicBezTo>
                    <a:pt x="3113" y="0"/>
                    <a:pt x="3113" y="0"/>
                    <a:pt x="3113" y="0"/>
                  </a:cubicBezTo>
                  <a:cubicBezTo>
                    <a:pt x="2923" y="393"/>
                    <a:pt x="2523" y="666"/>
                    <a:pt x="2058" y="671"/>
                  </a:cubicBezTo>
                  <a:close/>
                </a:path>
              </a:pathLst>
            </a:custGeom>
            <a:solidFill>
              <a:schemeClr val="accent1"/>
            </a:solidFill>
            <a:ln>
              <a:noFill/>
            </a:ln>
            <a:effectLst>
              <a:innerShdw blurRad="63500" dist="50800" dir="13500000">
                <a:prstClr val="black">
                  <a:alpha val="10000"/>
                </a:prstClr>
              </a:inn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sp>
        <p:nvSpPr>
          <p:cNvPr id="148" name="TextBox 50">
            <a:extLst>
              <a:ext uri="{FF2B5EF4-FFF2-40B4-BE49-F238E27FC236}">
                <a16:creationId xmlns:a16="http://schemas.microsoft.com/office/drawing/2014/main" id="{6BC516E6-56BF-449D-9738-4DFDB9A53875}"/>
              </a:ext>
            </a:extLst>
          </p:cNvPr>
          <p:cNvSpPr txBox="1"/>
          <p:nvPr/>
        </p:nvSpPr>
        <p:spPr>
          <a:xfrm>
            <a:off x="8186072" y="1852122"/>
            <a:ext cx="3310067" cy="40011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00" b="1" dirty="0" smtClean="0">
                <a:solidFill>
                  <a:schemeClr val="bg1"/>
                </a:solidFill>
              </a:rPr>
              <a:t>Mobile App Design</a:t>
            </a:r>
            <a:endParaRPr lang="en-US" sz="2600" b="1" dirty="0">
              <a:solidFill>
                <a:schemeClr val="bg1"/>
              </a:solidFill>
            </a:endParaRPr>
          </a:p>
        </p:txBody>
      </p:sp>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23639" y="3642281"/>
            <a:ext cx="385374" cy="513832"/>
          </a:xfrm>
          <a:prstGeom prst="rect">
            <a:avLst/>
          </a:prstGeom>
        </p:spPr>
      </p:pic>
      <p:pic>
        <p:nvPicPr>
          <p:cNvPr id="5" name="Pictur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57049" y="3209561"/>
            <a:ext cx="611968" cy="611968"/>
          </a:xfrm>
          <a:prstGeom prst="rect">
            <a:avLst/>
          </a:prstGeom>
        </p:spPr>
      </p:pic>
      <p:pic>
        <p:nvPicPr>
          <p:cNvPr id="6" name="Picture 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752460" y="4750207"/>
            <a:ext cx="567334" cy="567334"/>
          </a:xfrm>
          <a:prstGeom prst="rect">
            <a:avLst/>
          </a:prstGeom>
        </p:spPr>
      </p:pic>
      <p:pic>
        <p:nvPicPr>
          <p:cNvPr id="7" name="Picture 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858071" y="2115929"/>
            <a:ext cx="584888" cy="584888"/>
          </a:xfrm>
          <a:prstGeom prst="rect">
            <a:avLst/>
          </a:prstGeom>
        </p:spPr>
      </p:pic>
      <p:sp>
        <p:nvSpPr>
          <p:cNvPr id="154" name="Rectangle 153"/>
          <p:cNvSpPr/>
          <p:nvPr/>
        </p:nvSpPr>
        <p:spPr>
          <a:xfrm>
            <a:off x="3753085" y="-27314"/>
            <a:ext cx="5142914" cy="111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E3D00E25-DE62-4556-8DEC-D7E63EDE83D1}"/>
              </a:ext>
            </a:extLst>
          </p:cNvPr>
          <p:cNvSpPr txBox="1"/>
          <p:nvPr/>
        </p:nvSpPr>
        <p:spPr>
          <a:xfrm>
            <a:off x="4287721" y="266412"/>
            <a:ext cx="4219341" cy="584775"/>
          </a:xfrm>
          <a:prstGeom prst="rect">
            <a:avLst/>
          </a:prstGeom>
          <a:noFill/>
        </p:spPr>
        <p:txBody>
          <a:bodyPr wrap="square" rtlCol="0">
            <a:spAutoFit/>
          </a:bodyPr>
          <a:lstStyle/>
          <a:p>
            <a:pPr algn="ctr"/>
            <a:r>
              <a:rPr lang="en-US" sz="3200" b="1"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UI/UX </a:t>
            </a:r>
            <a:r>
              <a:rPr lang="en-US" sz="3200" b="1" dirty="0" smtClean="0">
                <a:latin typeface="Open Sans" panose="020B0606030504020204" pitchFamily="34" charset="0"/>
                <a:ea typeface="Open Sans" panose="020B0606030504020204" pitchFamily="34" charset="0"/>
                <a:cs typeface="Open Sans" panose="020B0606030504020204" pitchFamily="34" charset="0"/>
              </a:rPr>
              <a:t>Designing</a:t>
            </a:r>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156" name="Picture 1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28756" y="3241038"/>
            <a:ext cx="4876800" cy="4876800"/>
          </a:xfrm>
          <a:prstGeom prst="rect">
            <a:avLst/>
          </a:prstGeom>
        </p:spPr>
      </p:pic>
    </p:spTree>
    <p:extLst>
      <p:ext uri="{BB962C8B-B14F-4D97-AF65-F5344CB8AC3E}">
        <p14:creationId xmlns:p14="http://schemas.microsoft.com/office/powerpoint/2010/main" val="226728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16">
            <a:extLst>
              <a:ext uri="{FF2B5EF4-FFF2-40B4-BE49-F238E27FC236}">
                <a16:creationId xmlns:a16="http://schemas.microsoft.com/office/drawing/2014/main" id="{1B0BEA3C-8418-4D34-B202-9E00C86A3512}"/>
              </a:ext>
            </a:extLst>
          </p:cNvPr>
          <p:cNvSpPr>
            <a:spLocks noGrp="1"/>
          </p:cNvSpPr>
          <p:nvPr/>
        </p:nvSpPr>
        <p:spPr>
          <a:xfrm>
            <a:off x="8610600" y="638708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E64DDC-A481-469D-9613-0D3E8E3361C4}" type="slidenum">
              <a:rPr lang="en-US" smtClean="0"/>
              <a:pPr/>
              <a:t>11</a:t>
            </a:fld>
            <a:endParaRPr lang="en-US"/>
          </a:p>
        </p:txBody>
      </p:sp>
      <p:pic>
        <p:nvPicPr>
          <p:cNvPr id="2" name="Picture 1"/>
          <p:cNvPicPr>
            <a:picLocks noChangeAspect="1"/>
          </p:cNvPicPr>
          <p:nvPr/>
        </p:nvPicPr>
        <p:blipFill rotWithShape="1">
          <a:blip r:embed="rId2" cstate="hqprint">
            <a:extLst>
              <a:ext uri="{28A0092B-C50C-407E-A947-70E740481C1C}">
                <a14:useLocalDpi xmlns:a14="http://schemas.microsoft.com/office/drawing/2010/main" val="0"/>
              </a:ext>
            </a:extLst>
          </a:blip>
          <a:srcRect b="79662"/>
          <a:stretch/>
        </p:blipFill>
        <p:spPr>
          <a:xfrm>
            <a:off x="-615" y="-14591"/>
            <a:ext cx="12332563" cy="3135162"/>
          </a:xfrm>
          <a:prstGeom prst="rect">
            <a:avLst/>
          </a:prstGeom>
        </p:spPr>
      </p:pic>
      <p:sp>
        <p:nvSpPr>
          <p:cNvPr id="111" name="Rectangle 110"/>
          <p:cNvSpPr/>
          <p:nvPr/>
        </p:nvSpPr>
        <p:spPr>
          <a:xfrm>
            <a:off x="2731" y="-24987"/>
            <a:ext cx="12192000" cy="3136103"/>
          </a:xfrm>
          <a:prstGeom prst="rect">
            <a:avLst/>
          </a:prstGeom>
          <a:solidFill>
            <a:schemeClr val="accent6">
              <a:lumMod val="75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780545" y="-24987"/>
            <a:ext cx="2425701" cy="1090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5045" y="314684"/>
            <a:ext cx="1695434" cy="480718"/>
          </a:xfrm>
          <a:prstGeom prst="rect">
            <a:avLst/>
          </a:prstGeom>
        </p:spPr>
      </p:pic>
      <p:sp>
        <p:nvSpPr>
          <p:cNvPr id="114" name="Rectangle 113">
            <a:extLst>
              <a:ext uri="{FF2B5EF4-FFF2-40B4-BE49-F238E27FC236}">
                <a16:creationId xmlns:a16="http://schemas.microsoft.com/office/drawing/2014/main" id="{93782516-9C9B-494D-AA69-E6751083C2BA}"/>
              </a:ext>
            </a:extLst>
          </p:cNvPr>
          <p:cNvSpPr/>
          <p:nvPr/>
        </p:nvSpPr>
        <p:spPr>
          <a:xfrm rot="2700000">
            <a:off x="12006787" y="6190534"/>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Rectangle 114">
            <a:extLst>
              <a:ext uri="{FF2B5EF4-FFF2-40B4-BE49-F238E27FC236}">
                <a16:creationId xmlns:a16="http://schemas.microsoft.com/office/drawing/2014/main" id="{7DDFCFC8-0F8F-48F2-A204-C75B038B7FAB}"/>
              </a:ext>
            </a:extLst>
          </p:cNvPr>
          <p:cNvSpPr/>
          <p:nvPr/>
        </p:nvSpPr>
        <p:spPr>
          <a:xfrm rot="2700000">
            <a:off x="109176" y="84188"/>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Freeform 30">
            <a:extLst>
              <a:ext uri="{FF2B5EF4-FFF2-40B4-BE49-F238E27FC236}">
                <a16:creationId xmlns:a16="http://schemas.microsoft.com/office/drawing/2014/main" id="{62D9879E-2ECB-43D3-B03B-B1F58DC45F73}"/>
              </a:ext>
            </a:extLst>
          </p:cNvPr>
          <p:cNvSpPr/>
          <p:nvPr/>
        </p:nvSpPr>
        <p:spPr>
          <a:xfrm>
            <a:off x="99949" y="6107914"/>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54" name="Rectangle 153"/>
          <p:cNvSpPr/>
          <p:nvPr/>
        </p:nvSpPr>
        <p:spPr>
          <a:xfrm>
            <a:off x="3753085" y="-27314"/>
            <a:ext cx="5142914" cy="111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E3D00E25-DE62-4556-8DEC-D7E63EDE83D1}"/>
              </a:ext>
            </a:extLst>
          </p:cNvPr>
          <p:cNvSpPr txBox="1"/>
          <p:nvPr/>
        </p:nvSpPr>
        <p:spPr>
          <a:xfrm>
            <a:off x="4003031" y="270504"/>
            <a:ext cx="4696347" cy="584775"/>
          </a:xfrm>
          <a:prstGeom prst="rect">
            <a:avLst/>
          </a:prstGeom>
          <a:noFill/>
        </p:spPr>
        <p:txBody>
          <a:bodyPr wrap="square" rtlCol="0">
            <a:spAutoFit/>
          </a:bodyPr>
          <a:lstStyle/>
          <a:p>
            <a:pPr algn="ctr"/>
            <a:r>
              <a:rPr lang="en-US" sz="3200" b="1"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UI/UX </a:t>
            </a:r>
            <a:r>
              <a:rPr lang="en-US" sz="3200" b="1" dirty="0" smtClean="0">
                <a:latin typeface="Open Sans" panose="020B0606030504020204" pitchFamily="34" charset="0"/>
                <a:ea typeface="Open Sans" panose="020B0606030504020204" pitchFamily="34" charset="0"/>
                <a:cs typeface="Open Sans" panose="020B0606030504020204" pitchFamily="34" charset="0"/>
              </a:rPr>
              <a:t>Designing Tools</a:t>
            </a:r>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Freeform 34">
            <a:extLst>
              <a:ext uri="{FF2B5EF4-FFF2-40B4-BE49-F238E27FC236}">
                <a16:creationId xmlns:a16="http://schemas.microsoft.com/office/drawing/2014/main" id="{95AFE7AC-5632-45F0-A69A-3B8F405A4E6C}"/>
              </a:ext>
            </a:extLst>
          </p:cNvPr>
          <p:cNvSpPr>
            <a:spLocks/>
          </p:cNvSpPr>
          <p:nvPr/>
        </p:nvSpPr>
        <p:spPr bwMode="auto">
          <a:xfrm>
            <a:off x="5319727" y="4390815"/>
            <a:ext cx="4804" cy="5420"/>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solidFill>
            <a:srgbClr val="434142">
              <a:lumMod val="20000"/>
              <a:lumOff val="80000"/>
              <a:alpha val="50000"/>
            </a:srgbClr>
          </a:solidFill>
          <a:ln w="6350">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a-DK" sz="1800" b="1" i="0" u="none" strike="noStrike" kern="0" cap="none" spc="0" normalizeH="0" baseline="0" noProof="0">
              <a:ln>
                <a:noFill/>
              </a:ln>
              <a:solidFill>
                <a:prstClr val="black"/>
              </a:solidFill>
              <a:effectLst/>
              <a:uLnTx/>
              <a:uFillTx/>
            </a:endParaRPr>
          </a:p>
        </p:txBody>
      </p:sp>
      <p:sp>
        <p:nvSpPr>
          <p:cNvPr id="37" name="Freeform 36">
            <a:extLst>
              <a:ext uri="{FF2B5EF4-FFF2-40B4-BE49-F238E27FC236}">
                <a16:creationId xmlns:a16="http://schemas.microsoft.com/office/drawing/2014/main" id="{6EDCA305-62E1-47D3-9D46-A2A78C4F2623}"/>
              </a:ext>
            </a:extLst>
          </p:cNvPr>
          <p:cNvSpPr>
            <a:spLocks/>
          </p:cNvSpPr>
          <p:nvPr/>
        </p:nvSpPr>
        <p:spPr bwMode="auto">
          <a:xfrm>
            <a:off x="5330535" y="4387561"/>
            <a:ext cx="3602" cy="4335"/>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solidFill>
            <a:srgbClr val="434142">
              <a:lumMod val="20000"/>
              <a:lumOff val="80000"/>
              <a:alpha val="50000"/>
            </a:srgbClr>
          </a:solidFill>
          <a:ln w="6350">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a-DK" sz="1800" b="1" i="0" u="none" strike="noStrike" kern="0" cap="none" spc="0" normalizeH="0" baseline="0" noProof="0">
              <a:ln>
                <a:noFill/>
              </a:ln>
              <a:solidFill>
                <a:prstClr val="black"/>
              </a:solidFill>
              <a:effectLst/>
              <a:uLnTx/>
              <a:uFillTx/>
            </a:endParaRPr>
          </a:p>
        </p:txBody>
      </p:sp>
      <p:sp>
        <p:nvSpPr>
          <p:cNvPr id="38" name="Freeform 37">
            <a:extLst>
              <a:ext uri="{FF2B5EF4-FFF2-40B4-BE49-F238E27FC236}">
                <a16:creationId xmlns:a16="http://schemas.microsoft.com/office/drawing/2014/main" id="{A75C8469-478D-42A4-9DFF-17A5B0546BC1}"/>
              </a:ext>
            </a:extLst>
          </p:cNvPr>
          <p:cNvSpPr>
            <a:spLocks/>
          </p:cNvSpPr>
          <p:nvPr/>
        </p:nvSpPr>
        <p:spPr bwMode="auto">
          <a:xfrm>
            <a:off x="5335479" y="4380496"/>
            <a:ext cx="1501" cy="1354"/>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solidFill>
            <a:srgbClr val="434142">
              <a:lumMod val="20000"/>
              <a:lumOff val="80000"/>
              <a:alpha val="50000"/>
            </a:srgbClr>
          </a:solidFill>
          <a:ln w="6350">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a-DK" sz="1800" b="1" i="0" u="none" strike="noStrike" kern="0" cap="none" spc="0" normalizeH="0" baseline="0" noProof="0">
              <a:ln>
                <a:noFill/>
              </a:ln>
              <a:solidFill>
                <a:prstClr val="black"/>
              </a:solidFill>
              <a:effectLst/>
              <a:uLnTx/>
              <a:uFillTx/>
            </a:endParaRPr>
          </a:p>
        </p:txBody>
      </p:sp>
      <p:sp>
        <p:nvSpPr>
          <p:cNvPr id="39" name="Freeform 38">
            <a:extLst>
              <a:ext uri="{FF2B5EF4-FFF2-40B4-BE49-F238E27FC236}">
                <a16:creationId xmlns:a16="http://schemas.microsoft.com/office/drawing/2014/main" id="{7797A45C-E517-48C4-9ECA-C6419F54432D}"/>
              </a:ext>
            </a:extLst>
          </p:cNvPr>
          <p:cNvSpPr>
            <a:spLocks/>
          </p:cNvSpPr>
          <p:nvPr/>
        </p:nvSpPr>
        <p:spPr bwMode="auto">
          <a:xfrm>
            <a:off x="5324398" y="4379974"/>
            <a:ext cx="3602" cy="4335"/>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solidFill>
            <a:srgbClr val="434142">
              <a:lumMod val="20000"/>
              <a:lumOff val="80000"/>
              <a:alpha val="50000"/>
            </a:srgbClr>
          </a:solidFill>
          <a:ln w="6350">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a-DK" sz="1800" b="1" i="0" u="none" strike="noStrike" kern="0" cap="none" spc="0" normalizeH="0" baseline="0" noProof="0">
              <a:ln>
                <a:noFill/>
              </a:ln>
              <a:solidFill>
                <a:prstClr val="black"/>
              </a:solidFill>
              <a:effectLst/>
              <a:uLnTx/>
              <a:uFillTx/>
            </a:endParaRPr>
          </a:p>
        </p:txBody>
      </p:sp>
      <p:sp>
        <p:nvSpPr>
          <p:cNvPr id="41" name="Freeform 40">
            <a:extLst>
              <a:ext uri="{FF2B5EF4-FFF2-40B4-BE49-F238E27FC236}">
                <a16:creationId xmlns:a16="http://schemas.microsoft.com/office/drawing/2014/main" id="{17A2C3C2-D378-44E9-9768-DFF9A2EB933A}"/>
              </a:ext>
            </a:extLst>
          </p:cNvPr>
          <p:cNvSpPr>
            <a:spLocks/>
          </p:cNvSpPr>
          <p:nvPr/>
        </p:nvSpPr>
        <p:spPr bwMode="auto">
          <a:xfrm>
            <a:off x="5325738" y="4390750"/>
            <a:ext cx="2401" cy="3252"/>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solidFill>
            <a:srgbClr val="434142">
              <a:lumMod val="20000"/>
              <a:lumOff val="80000"/>
              <a:alpha val="50000"/>
            </a:srgbClr>
          </a:solidFill>
          <a:ln w="6350">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a-DK" sz="1800" b="1" i="0" u="none" strike="noStrike" kern="0" cap="none" spc="0" normalizeH="0" baseline="0" noProof="0">
              <a:ln>
                <a:noFill/>
              </a:ln>
              <a:solidFill>
                <a:prstClr val="black"/>
              </a:solidFill>
              <a:effectLst/>
              <a:uLnTx/>
              <a:uFillTx/>
            </a:endParaRPr>
          </a:p>
        </p:txBody>
      </p:sp>
      <p:sp>
        <p:nvSpPr>
          <p:cNvPr id="42" name="Freeform 41">
            <a:extLst>
              <a:ext uri="{FF2B5EF4-FFF2-40B4-BE49-F238E27FC236}">
                <a16:creationId xmlns:a16="http://schemas.microsoft.com/office/drawing/2014/main" id="{CFF1881F-6977-4FD1-B8C4-44203041BFAC}"/>
              </a:ext>
            </a:extLst>
          </p:cNvPr>
          <p:cNvSpPr>
            <a:spLocks/>
          </p:cNvSpPr>
          <p:nvPr/>
        </p:nvSpPr>
        <p:spPr bwMode="auto">
          <a:xfrm>
            <a:off x="5321940" y="4372311"/>
            <a:ext cx="4804" cy="3252"/>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solidFill>
            <a:srgbClr val="434142">
              <a:lumMod val="20000"/>
              <a:lumOff val="80000"/>
              <a:alpha val="50000"/>
            </a:srgbClr>
          </a:solidFill>
          <a:ln w="6350">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a-DK" sz="1800" b="1" i="0" u="none" strike="noStrike" kern="0" cap="none" spc="0" normalizeH="0" baseline="0" noProof="0">
              <a:ln>
                <a:noFill/>
              </a:ln>
              <a:solidFill>
                <a:prstClr val="black"/>
              </a:solidFill>
              <a:effectLst/>
              <a:uLnTx/>
              <a:uFillTx/>
            </a:endParaRPr>
          </a:p>
        </p:txBody>
      </p:sp>
      <p:sp>
        <p:nvSpPr>
          <p:cNvPr id="43" name="Freeform 42">
            <a:extLst>
              <a:ext uri="{FF2B5EF4-FFF2-40B4-BE49-F238E27FC236}">
                <a16:creationId xmlns:a16="http://schemas.microsoft.com/office/drawing/2014/main" id="{E855EB70-90A3-4509-A5BB-C2777673282A}"/>
              </a:ext>
            </a:extLst>
          </p:cNvPr>
          <p:cNvSpPr>
            <a:spLocks/>
          </p:cNvSpPr>
          <p:nvPr/>
        </p:nvSpPr>
        <p:spPr bwMode="auto">
          <a:xfrm>
            <a:off x="5315909" y="4380388"/>
            <a:ext cx="3002" cy="1354"/>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solidFill>
            <a:srgbClr val="434142">
              <a:lumMod val="20000"/>
              <a:lumOff val="80000"/>
              <a:alpha val="50000"/>
            </a:srgbClr>
          </a:solidFill>
          <a:ln w="6350">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a-DK" sz="1800" b="1" i="0" u="none" strike="noStrike" kern="0" cap="none" spc="0" normalizeH="0" baseline="0" noProof="0">
              <a:ln>
                <a:noFill/>
              </a:ln>
              <a:solidFill>
                <a:prstClr val="black"/>
              </a:solidFill>
              <a:effectLst/>
              <a:uLnTx/>
              <a:uFillTx/>
            </a:endParaRPr>
          </a:p>
        </p:txBody>
      </p:sp>
      <p:sp>
        <p:nvSpPr>
          <p:cNvPr id="44" name="Freeform 43">
            <a:extLst>
              <a:ext uri="{FF2B5EF4-FFF2-40B4-BE49-F238E27FC236}">
                <a16:creationId xmlns:a16="http://schemas.microsoft.com/office/drawing/2014/main" id="{93E75680-BC48-44CD-9E12-720ABFE6BCAE}"/>
              </a:ext>
            </a:extLst>
          </p:cNvPr>
          <p:cNvSpPr>
            <a:spLocks/>
          </p:cNvSpPr>
          <p:nvPr/>
        </p:nvSpPr>
        <p:spPr bwMode="auto">
          <a:xfrm>
            <a:off x="5318371" y="4387861"/>
            <a:ext cx="3602" cy="2168"/>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solidFill>
            <a:srgbClr val="434142">
              <a:lumMod val="20000"/>
              <a:lumOff val="80000"/>
              <a:alpha val="50000"/>
            </a:srgbClr>
          </a:solidFill>
          <a:ln w="6350">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a-DK" sz="1800" b="1" i="0" u="none" strike="noStrike" kern="0" cap="none" spc="0" normalizeH="0" baseline="0" noProof="0">
              <a:ln>
                <a:noFill/>
              </a:ln>
              <a:solidFill>
                <a:prstClr val="black"/>
              </a:solidFill>
              <a:effectLst/>
              <a:uLnTx/>
              <a:uFillTx/>
            </a:endParaRPr>
          </a:p>
        </p:txBody>
      </p:sp>
      <p:cxnSp>
        <p:nvCxnSpPr>
          <p:cNvPr id="45" name="Straight Connector 44">
            <a:extLst>
              <a:ext uri="{FF2B5EF4-FFF2-40B4-BE49-F238E27FC236}">
                <a16:creationId xmlns:a16="http://schemas.microsoft.com/office/drawing/2014/main" id="{1707906B-D831-4671-B171-40AE1CF87DD0}"/>
              </a:ext>
            </a:extLst>
          </p:cNvPr>
          <p:cNvCxnSpPr/>
          <p:nvPr/>
        </p:nvCxnSpPr>
        <p:spPr>
          <a:xfrm flipV="1">
            <a:off x="1900656" y="2877581"/>
            <a:ext cx="0" cy="580393"/>
          </a:xfrm>
          <a:prstGeom prst="line">
            <a:avLst/>
          </a:prstGeom>
          <a:noFill/>
          <a:ln w="12700" cap="flat" cmpd="sng" algn="ctr">
            <a:solidFill>
              <a:sysClr val="windowText" lastClr="000000">
                <a:lumMod val="65000"/>
                <a:lumOff val="35000"/>
              </a:sysClr>
            </a:solidFill>
            <a:prstDash val="solid"/>
            <a:miter lim="800000"/>
            <a:tailEnd type="oval"/>
          </a:ln>
          <a:effectLst/>
        </p:spPr>
      </p:cxnSp>
      <p:sp>
        <p:nvSpPr>
          <p:cNvPr id="46" name="Oval 45">
            <a:extLst>
              <a:ext uri="{FF2B5EF4-FFF2-40B4-BE49-F238E27FC236}">
                <a16:creationId xmlns:a16="http://schemas.microsoft.com/office/drawing/2014/main" id="{5ED2BE0B-7821-4E07-B968-3A404550A695}"/>
              </a:ext>
            </a:extLst>
          </p:cNvPr>
          <p:cNvSpPr/>
          <p:nvPr/>
        </p:nvSpPr>
        <p:spPr>
          <a:xfrm>
            <a:off x="1265365" y="3348159"/>
            <a:ext cx="1270583" cy="1270583"/>
          </a:xfrm>
          <a:prstGeom prst="ellipse">
            <a:avLst/>
          </a:prstGeom>
          <a:solidFill>
            <a:srgbClr val="894379"/>
          </a:solidFill>
          <a:ln w="28575" cap="flat" cmpd="sng" algn="ctr">
            <a:solidFill>
              <a:sysClr val="window" lastClr="FFFFFF"/>
            </a:solidFill>
            <a:prstDash val="solid"/>
            <a:miter lim="800000"/>
          </a:ln>
          <a:effectLst>
            <a:innerShdw blurRad="63500" dist="50800" dir="16200000">
              <a:prstClr val="black">
                <a:alpha val="50000"/>
              </a:prstClr>
            </a:inn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47" name="Oval 46">
            <a:extLst>
              <a:ext uri="{FF2B5EF4-FFF2-40B4-BE49-F238E27FC236}">
                <a16:creationId xmlns:a16="http://schemas.microsoft.com/office/drawing/2014/main" id="{73E08369-EC31-4C12-8D54-528D4E41F2EF}"/>
              </a:ext>
            </a:extLst>
          </p:cNvPr>
          <p:cNvSpPr/>
          <p:nvPr/>
        </p:nvSpPr>
        <p:spPr>
          <a:xfrm>
            <a:off x="1265365" y="3614519"/>
            <a:ext cx="1270583" cy="1270583"/>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174" name="TextBox 127">
            <a:extLst>
              <a:ext uri="{FF2B5EF4-FFF2-40B4-BE49-F238E27FC236}">
                <a16:creationId xmlns:a16="http://schemas.microsoft.com/office/drawing/2014/main" id="{0F855413-78E4-482E-805F-01673416421D}"/>
              </a:ext>
            </a:extLst>
          </p:cNvPr>
          <p:cNvSpPr txBox="1"/>
          <p:nvPr/>
        </p:nvSpPr>
        <p:spPr>
          <a:xfrm>
            <a:off x="1114616" y="2280906"/>
            <a:ext cx="1572080"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1400" b="1" kern="0" dirty="0" err="1" smtClean="0">
                <a:solidFill>
                  <a:schemeClr val="bg1"/>
                </a:solidFill>
              </a:rPr>
              <a:t>Webflow</a:t>
            </a:r>
            <a:endParaRPr lang="en-US" sz="1400" b="1" kern="0" dirty="0">
              <a:solidFill>
                <a:schemeClr val="bg1"/>
              </a:solidFill>
            </a:endParaRPr>
          </a:p>
        </p:txBody>
      </p:sp>
      <p:cxnSp>
        <p:nvCxnSpPr>
          <p:cNvPr id="50" name="Straight Connector 49">
            <a:extLst>
              <a:ext uri="{FF2B5EF4-FFF2-40B4-BE49-F238E27FC236}">
                <a16:creationId xmlns:a16="http://schemas.microsoft.com/office/drawing/2014/main" id="{BDC4CF48-05EC-41E4-8A4C-F0BDE7BD9639}"/>
              </a:ext>
            </a:extLst>
          </p:cNvPr>
          <p:cNvCxnSpPr/>
          <p:nvPr/>
        </p:nvCxnSpPr>
        <p:spPr>
          <a:xfrm>
            <a:off x="3603692" y="4771934"/>
            <a:ext cx="0" cy="580393"/>
          </a:xfrm>
          <a:prstGeom prst="line">
            <a:avLst/>
          </a:prstGeom>
          <a:noFill/>
          <a:ln w="12700" cap="flat" cmpd="sng" algn="ctr">
            <a:solidFill>
              <a:sysClr val="windowText" lastClr="000000">
                <a:lumMod val="65000"/>
                <a:lumOff val="35000"/>
              </a:sysClr>
            </a:solidFill>
            <a:prstDash val="solid"/>
            <a:miter lim="800000"/>
            <a:tailEnd type="oval"/>
          </a:ln>
          <a:effectLst/>
        </p:spPr>
      </p:cxnSp>
      <p:sp>
        <p:nvSpPr>
          <p:cNvPr id="51" name="Oval 50">
            <a:extLst>
              <a:ext uri="{FF2B5EF4-FFF2-40B4-BE49-F238E27FC236}">
                <a16:creationId xmlns:a16="http://schemas.microsoft.com/office/drawing/2014/main" id="{3F3C9C34-78CE-4FDF-843C-70D16729B6F8}"/>
              </a:ext>
            </a:extLst>
          </p:cNvPr>
          <p:cNvSpPr/>
          <p:nvPr/>
        </p:nvSpPr>
        <p:spPr>
          <a:xfrm>
            <a:off x="2968401" y="3348159"/>
            <a:ext cx="1270583" cy="1270583"/>
          </a:xfrm>
          <a:prstGeom prst="ellipse">
            <a:avLst/>
          </a:prstGeom>
          <a:solidFill>
            <a:srgbClr val="9B4B88"/>
          </a:solidFill>
          <a:ln w="28575" cap="flat" cmpd="sng" algn="ctr">
            <a:solidFill>
              <a:sysClr val="window" lastClr="FFFFFF"/>
            </a:solidFill>
            <a:prstDash val="solid"/>
            <a:miter lim="800000"/>
          </a:ln>
          <a:effectLst>
            <a:innerShdw blurRad="63500" dist="50800" dir="16200000">
              <a:prstClr val="black">
                <a:alpha val="50000"/>
              </a:prstClr>
            </a:inn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52" name="Oval 51">
            <a:extLst>
              <a:ext uri="{FF2B5EF4-FFF2-40B4-BE49-F238E27FC236}">
                <a16:creationId xmlns:a16="http://schemas.microsoft.com/office/drawing/2014/main" id="{06F0C71C-4DD0-4402-BF83-6AA356F046F5}"/>
              </a:ext>
            </a:extLst>
          </p:cNvPr>
          <p:cNvSpPr/>
          <p:nvPr/>
        </p:nvSpPr>
        <p:spPr>
          <a:xfrm>
            <a:off x="2968401" y="3614518"/>
            <a:ext cx="1270583" cy="1270583"/>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172" name="TextBox 105">
            <a:extLst>
              <a:ext uri="{FF2B5EF4-FFF2-40B4-BE49-F238E27FC236}">
                <a16:creationId xmlns:a16="http://schemas.microsoft.com/office/drawing/2014/main" id="{FB02C49E-B501-4163-86C5-E5A81B31E011}"/>
              </a:ext>
            </a:extLst>
          </p:cNvPr>
          <p:cNvSpPr txBox="1"/>
          <p:nvPr/>
        </p:nvSpPr>
        <p:spPr>
          <a:xfrm>
            <a:off x="2817652" y="5492933"/>
            <a:ext cx="1572080"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1400" b="1" kern="0" dirty="0" err="1" smtClean="0">
                <a:solidFill>
                  <a:schemeClr val="accent2">
                    <a:lumMod val="50000"/>
                  </a:schemeClr>
                </a:solidFill>
              </a:rPr>
              <a:t>Figma</a:t>
            </a:r>
            <a:endParaRPr lang="en-US" sz="1400" b="1" kern="0" dirty="0">
              <a:solidFill>
                <a:schemeClr val="accent2">
                  <a:lumMod val="50000"/>
                </a:schemeClr>
              </a:solidFill>
            </a:endParaRPr>
          </a:p>
        </p:txBody>
      </p:sp>
      <p:cxnSp>
        <p:nvCxnSpPr>
          <p:cNvPr id="55" name="Straight Connector 54">
            <a:extLst>
              <a:ext uri="{FF2B5EF4-FFF2-40B4-BE49-F238E27FC236}">
                <a16:creationId xmlns:a16="http://schemas.microsoft.com/office/drawing/2014/main" id="{197B31D4-6F4F-429D-87C8-595B89446D15}"/>
              </a:ext>
            </a:extLst>
          </p:cNvPr>
          <p:cNvCxnSpPr/>
          <p:nvPr/>
        </p:nvCxnSpPr>
        <p:spPr>
          <a:xfrm flipV="1">
            <a:off x="5306727" y="2877581"/>
            <a:ext cx="0" cy="580393"/>
          </a:xfrm>
          <a:prstGeom prst="line">
            <a:avLst/>
          </a:prstGeom>
          <a:noFill/>
          <a:ln w="12700" cap="flat" cmpd="sng" algn="ctr">
            <a:solidFill>
              <a:sysClr val="windowText" lastClr="000000">
                <a:lumMod val="65000"/>
                <a:lumOff val="35000"/>
              </a:sysClr>
            </a:solidFill>
            <a:prstDash val="solid"/>
            <a:miter lim="800000"/>
            <a:tailEnd type="oval"/>
          </a:ln>
          <a:effectLst/>
        </p:spPr>
      </p:cxnSp>
      <p:sp>
        <p:nvSpPr>
          <p:cNvPr id="56" name="Oval 55">
            <a:extLst>
              <a:ext uri="{FF2B5EF4-FFF2-40B4-BE49-F238E27FC236}">
                <a16:creationId xmlns:a16="http://schemas.microsoft.com/office/drawing/2014/main" id="{2966D9D6-ECB1-4346-8595-7204DA5D127F}"/>
              </a:ext>
            </a:extLst>
          </p:cNvPr>
          <p:cNvSpPr/>
          <p:nvPr/>
        </p:nvSpPr>
        <p:spPr>
          <a:xfrm>
            <a:off x="4671436" y="3348159"/>
            <a:ext cx="1270583" cy="1270583"/>
          </a:xfrm>
          <a:prstGeom prst="ellipse">
            <a:avLst/>
          </a:prstGeom>
          <a:solidFill>
            <a:srgbClr val="B25E9E"/>
          </a:solidFill>
          <a:ln w="28575" cap="flat" cmpd="sng" algn="ctr">
            <a:solidFill>
              <a:sysClr val="window" lastClr="FFFFFF"/>
            </a:solidFill>
            <a:prstDash val="solid"/>
            <a:miter lim="800000"/>
          </a:ln>
          <a:effectLst>
            <a:innerShdw blurRad="63500" dist="50800" dir="16200000">
              <a:prstClr val="black">
                <a:alpha val="50000"/>
              </a:prstClr>
            </a:inn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57" name="Oval 56">
            <a:extLst>
              <a:ext uri="{FF2B5EF4-FFF2-40B4-BE49-F238E27FC236}">
                <a16:creationId xmlns:a16="http://schemas.microsoft.com/office/drawing/2014/main" id="{7B435078-6E29-4C02-933F-7A7483C4201E}"/>
              </a:ext>
            </a:extLst>
          </p:cNvPr>
          <p:cNvSpPr/>
          <p:nvPr/>
        </p:nvSpPr>
        <p:spPr>
          <a:xfrm>
            <a:off x="4671436" y="3614519"/>
            <a:ext cx="1270583" cy="1270583"/>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170" name="TextBox 83">
            <a:extLst>
              <a:ext uri="{FF2B5EF4-FFF2-40B4-BE49-F238E27FC236}">
                <a16:creationId xmlns:a16="http://schemas.microsoft.com/office/drawing/2014/main" id="{6EFB7B71-545C-4AAA-BB97-911C627D2BD7}"/>
              </a:ext>
            </a:extLst>
          </p:cNvPr>
          <p:cNvSpPr txBox="1"/>
          <p:nvPr/>
        </p:nvSpPr>
        <p:spPr>
          <a:xfrm>
            <a:off x="4512636" y="2280906"/>
            <a:ext cx="1572080"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1400" b="1" kern="0" dirty="0" err="1" smtClean="0">
                <a:solidFill>
                  <a:schemeClr val="bg1"/>
                </a:solidFill>
              </a:rPr>
              <a:t>CorelDRAW</a:t>
            </a:r>
            <a:endParaRPr lang="en-US" sz="1400" b="1" kern="0" dirty="0">
              <a:solidFill>
                <a:schemeClr val="bg1"/>
              </a:solidFill>
            </a:endParaRPr>
          </a:p>
        </p:txBody>
      </p:sp>
      <p:cxnSp>
        <p:nvCxnSpPr>
          <p:cNvPr id="60" name="Straight Connector 59">
            <a:extLst>
              <a:ext uri="{FF2B5EF4-FFF2-40B4-BE49-F238E27FC236}">
                <a16:creationId xmlns:a16="http://schemas.microsoft.com/office/drawing/2014/main" id="{67C55DD1-30A5-44E5-87B1-5D48423D6C43}"/>
              </a:ext>
            </a:extLst>
          </p:cNvPr>
          <p:cNvCxnSpPr/>
          <p:nvPr/>
        </p:nvCxnSpPr>
        <p:spPr>
          <a:xfrm>
            <a:off x="7009763" y="4771934"/>
            <a:ext cx="0" cy="580393"/>
          </a:xfrm>
          <a:prstGeom prst="line">
            <a:avLst/>
          </a:prstGeom>
          <a:noFill/>
          <a:ln w="12700" cap="flat" cmpd="sng" algn="ctr">
            <a:solidFill>
              <a:sysClr val="windowText" lastClr="000000">
                <a:lumMod val="65000"/>
                <a:lumOff val="35000"/>
              </a:sysClr>
            </a:solidFill>
            <a:prstDash val="solid"/>
            <a:miter lim="800000"/>
            <a:tailEnd type="oval"/>
          </a:ln>
          <a:effectLst/>
        </p:spPr>
      </p:cxnSp>
      <p:sp>
        <p:nvSpPr>
          <p:cNvPr id="61" name="Oval 60">
            <a:extLst>
              <a:ext uri="{FF2B5EF4-FFF2-40B4-BE49-F238E27FC236}">
                <a16:creationId xmlns:a16="http://schemas.microsoft.com/office/drawing/2014/main" id="{A8BF0A54-9F47-4868-9105-27E2E4517C54}"/>
              </a:ext>
            </a:extLst>
          </p:cNvPr>
          <p:cNvSpPr/>
          <p:nvPr/>
        </p:nvSpPr>
        <p:spPr>
          <a:xfrm>
            <a:off x="6374472" y="3348159"/>
            <a:ext cx="1270583" cy="1270583"/>
          </a:xfrm>
          <a:prstGeom prst="ellipse">
            <a:avLst/>
          </a:prstGeom>
          <a:solidFill>
            <a:srgbClr val="C07AAF"/>
          </a:solidFill>
          <a:ln w="28575" cap="flat" cmpd="sng" algn="ctr">
            <a:solidFill>
              <a:sysClr val="window" lastClr="FFFFFF"/>
            </a:solidFill>
            <a:prstDash val="solid"/>
            <a:miter lim="800000"/>
          </a:ln>
          <a:effectLst>
            <a:innerShdw blurRad="63500" dist="50800" dir="16200000">
              <a:prstClr val="black">
                <a:alpha val="50000"/>
              </a:prstClr>
            </a:inn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62" name="Oval 61">
            <a:extLst>
              <a:ext uri="{FF2B5EF4-FFF2-40B4-BE49-F238E27FC236}">
                <a16:creationId xmlns:a16="http://schemas.microsoft.com/office/drawing/2014/main" id="{8D1A9008-91A8-4CA9-95BF-CA65657C5918}"/>
              </a:ext>
            </a:extLst>
          </p:cNvPr>
          <p:cNvSpPr/>
          <p:nvPr/>
        </p:nvSpPr>
        <p:spPr>
          <a:xfrm>
            <a:off x="6374472" y="3614518"/>
            <a:ext cx="1270583" cy="1270583"/>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168" name="TextBox 61">
            <a:extLst>
              <a:ext uri="{FF2B5EF4-FFF2-40B4-BE49-F238E27FC236}">
                <a16:creationId xmlns:a16="http://schemas.microsoft.com/office/drawing/2014/main" id="{9A7648D0-0F03-40B8-B799-5E79DA9B4A8B}"/>
              </a:ext>
            </a:extLst>
          </p:cNvPr>
          <p:cNvSpPr txBox="1"/>
          <p:nvPr/>
        </p:nvSpPr>
        <p:spPr>
          <a:xfrm>
            <a:off x="6223723" y="5492933"/>
            <a:ext cx="1572080"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1400" b="1" kern="0" dirty="0" smtClean="0">
                <a:solidFill>
                  <a:schemeClr val="accent2">
                    <a:lumMod val="50000"/>
                  </a:schemeClr>
                </a:solidFill>
              </a:rPr>
              <a:t>Adobe XD</a:t>
            </a:r>
            <a:endParaRPr lang="en-US" sz="1400" b="1" kern="0" dirty="0">
              <a:solidFill>
                <a:schemeClr val="accent2">
                  <a:lumMod val="50000"/>
                </a:schemeClr>
              </a:solidFill>
            </a:endParaRPr>
          </a:p>
        </p:txBody>
      </p:sp>
      <p:cxnSp>
        <p:nvCxnSpPr>
          <p:cNvPr id="65" name="Straight Connector 64">
            <a:extLst>
              <a:ext uri="{FF2B5EF4-FFF2-40B4-BE49-F238E27FC236}">
                <a16:creationId xmlns:a16="http://schemas.microsoft.com/office/drawing/2014/main" id="{56BC8749-62AF-4903-9A8D-DB742EBCB2D5}"/>
              </a:ext>
            </a:extLst>
          </p:cNvPr>
          <p:cNvCxnSpPr/>
          <p:nvPr/>
        </p:nvCxnSpPr>
        <p:spPr>
          <a:xfrm flipV="1">
            <a:off x="8712798" y="2797083"/>
            <a:ext cx="0" cy="580393"/>
          </a:xfrm>
          <a:prstGeom prst="line">
            <a:avLst/>
          </a:prstGeom>
          <a:noFill/>
          <a:ln w="12700" cap="flat" cmpd="sng" algn="ctr">
            <a:solidFill>
              <a:sysClr val="windowText" lastClr="000000">
                <a:lumMod val="65000"/>
                <a:lumOff val="35000"/>
              </a:sysClr>
            </a:solidFill>
            <a:prstDash val="solid"/>
            <a:miter lim="800000"/>
            <a:tailEnd type="oval"/>
          </a:ln>
          <a:effectLst/>
        </p:spPr>
      </p:cxnSp>
      <p:sp>
        <p:nvSpPr>
          <p:cNvPr id="66" name="Oval 65">
            <a:extLst>
              <a:ext uri="{FF2B5EF4-FFF2-40B4-BE49-F238E27FC236}">
                <a16:creationId xmlns:a16="http://schemas.microsoft.com/office/drawing/2014/main" id="{63442751-3A8E-47CE-8BFE-6DDCBFB28F2B}"/>
              </a:ext>
            </a:extLst>
          </p:cNvPr>
          <p:cNvSpPr/>
          <p:nvPr/>
        </p:nvSpPr>
        <p:spPr>
          <a:xfrm>
            <a:off x="8077508" y="3348159"/>
            <a:ext cx="1270583" cy="1270583"/>
          </a:xfrm>
          <a:prstGeom prst="ellipse">
            <a:avLst/>
          </a:prstGeom>
          <a:solidFill>
            <a:srgbClr val="CC94BF"/>
          </a:solidFill>
          <a:ln w="28575" cap="flat" cmpd="sng" algn="ctr">
            <a:solidFill>
              <a:sysClr val="window" lastClr="FFFFFF"/>
            </a:solidFill>
            <a:prstDash val="solid"/>
            <a:miter lim="800000"/>
          </a:ln>
          <a:effectLst>
            <a:innerShdw blurRad="63500" dist="50800" dir="16200000">
              <a:prstClr val="black">
                <a:alpha val="50000"/>
              </a:prstClr>
            </a:inn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67" name="Oval 66">
            <a:extLst>
              <a:ext uri="{FF2B5EF4-FFF2-40B4-BE49-F238E27FC236}">
                <a16:creationId xmlns:a16="http://schemas.microsoft.com/office/drawing/2014/main" id="{F0E9A9D4-D78E-43C3-91D8-19935951F79A}"/>
              </a:ext>
            </a:extLst>
          </p:cNvPr>
          <p:cNvSpPr/>
          <p:nvPr/>
        </p:nvSpPr>
        <p:spPr>
          <a:xfrm>
            <a:off x="8077508" y="3614519"/>
            <a:ext cx="1270583" cy="1270583"/>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166" name="TextBox 39">
            <a:extLst>
              <a:ext uri="{FF2B5EF4-FFF2-40B4-BE49-F238E27FC236}">
                <a16:creationId xmlns:a16="http://schemas.microsoft.com/office/drawing/2014/main" id="{67C1099B-D558-4618-96B4-BBFE6AEF2F6B}"/>
              </a:ext>
            </a:extLst>
          </p:cNvPr>
          <p:cNvSpPr txBox="1"/>
          <p:nvPr/>
        </p:nvSpPr>
        <p:spPr>
          <a:xfrm>
            <a:off x="7913338" y="2282148"/>
            <a:ext cx="1572080" cy="21544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1400" b="1" kern="0" dirty="0" smtClean="0">
                <a:solidFill>
                  <a:schemeClr val="bg1"/>
                </a:solidFill>
              </a:rPr>
              <a:t>Adobe Photoshop</a:t>
            </a:r>
            <a:endParaRPr lang="en-US" sz="1400" b="1" kern="0" dirty="0">
              <a:solidFill>
                <a:schemeClr val="bg1"/>
              </a:solidFill>
            </a:endParaRPr>
          </a:p>
        </p:txBody>
      </p:sp>
      <p:cxnSp>
        <p:nvCxnSpPr>
          <p:cNvPr id="70" name="Straight Connector 69">
            <a:extLst>
              <a:ext uri="{FF2B5EF4-FFF2-40B4-BE49-F238E27FC236}">
                <a16:creationId xmlns:a16="http://schemas.microsoft.com/office/drawing/2014/main" id="{434E32B1-7D1B-47FF-87CC-0656BCED2750}"/>
              </a:ext>
            </a:extLst>
          </p:cNvPr>
          <p:cNvCxnSpPr/>
          <p:nvPr/>
        </p:nvCxnSpPr>
        <p:spPr>
          <a:xfrm>
            <a:off x="10415836" y="4771934"/>
            <a:ext cx="0" cy="580393"/>
          </a:xfrm>
          <a:prstGeom prst="line">
            <a:avLst/>
          </a:prstGeom>
          <a:noFill/>
          <a:ln w="12700" cap="flat" cmpd="sng" algn="ctr">
            <a:solidFill>
              <a:sysClr val="windowText" lastClr="000000">
                <a:lumMod val="65000"/>
                <a:lumOff val="35000"/>
              </a:sysClr>
            </a:solidFill>
            <a:prstDash val="solid"/>
            <a:miter lim="800000"/>
            <a:tailEnd type="oval"/>
          </a:ln>
          <a:effectLst/>
        </p:spPr>
      </p:cxnSp>
      <p:sp>
        <p:nvSpPr>
          <p:cNvPr id="71" name="Oval 70">
            <a:extLst>
              <a:ext uri="{FF2B5EF4-FFF2-40B4-BE49-F238E27FC236}">
                <a16:creationId xmlns:a16="http://schemas.microsoft.com/office/drawing/2014/main" id="{F868FAD2-5627-43F0-896F-48BBFC67A4C8}"/>
              </a:ext>
            </a:extLst>
          </p:cNvPr>
          <p:cNvSpPr/>
          <p:nvPr/>
        </p:nvSpPr>
        <p:spPr>
          <a:xfrm>
            <a:off x="9780545" y="3348159"/>
            <a:ext cx="1270583" cy="1270583"/>
          </a:xfrm>
          <a:prstGeom prst="ellipse">
            <a:avLst/>
          </a:prstGeom>
          <a:solidFill>
            <a:srgbClr val="D9AFCF"/>
          </a:solidFill>
          <a:ln w="28575" cap="flat" cmpd="sng" algn="ctr">
            <a:solidFill>
              <a:sysClr val="window" lastClr="FFFFFF"/>
            </a:solidFill>
            <a:prstDash val="solid"/>
            <a:miter lim="800000"/>
          </a:ln>
          <a:effectLst>
            <a:innerShdw blurRad="63500" dist="50800" dir="16200000">
              <a:prstClr val="black">
                <a:alpha val="50000"/>
              </a:prstClr>
            </a:inn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2" name="Oval 71">
            <a:extLst>
              <a:ext uri="{FF2B5EF4-FFF2-40B4-BE49-F238E27FC236}">
                <a16:creationId xmlns:a16="http://schemas.microsoft.com/office/drawing/2014/main" id="{D838E002-D1AA-4E22-9B62-B9C0D496A2E4}"/>
              </a:ext>
            </a:extLst>
          </p:cNvPr>
          <p:cNvSpPr/>
          <p:nvPr/>
        </p:nvSpPr>
        <p:spPr>
          <a:xfrm>
            <a:off x="9780545" y="3614518"/>
            <a:ext cx="1270583" cy="1270583"/>
          </a:xfrm>
          <a:prstGeom prst="ellipse">
            <a:avLst/>
          </a:prstGeom>
          <a:solidFill>
            <a:sysClr val="window" lastClr="FFFFF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164" name="TextBox 17">
            <a:extLst>
              <a:ext uri="{FF2B5EF4-FFF2-40B4-BE49-F238E27FC236}">
                <a16:creationId xmlns:a16="http://schemas.microsoft.com/office/drawing/2014/main" id="{204CD4FC-B229-4D7C-9C8E-F97F5FDE02EE}"/>
              </a:ext>
            </a:extLst>
          </p:cNvPr>
          <p:cNvSpPr txBox="1"/>
          <p:nvPr/>
        </p:nvSpPr>
        <p:spPr>
          <a:xfrm>
            <a:off x="9629796" y="5492933"/>
            <a:ext cx="1572080"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1400" b="1" kern="0" dirty="0" smtClean="0">
                <a:solidFill>
                  <a:schemeClr val="accent2">
                    <a:lumMod val="50000"/>
                  </a:schemeClr>
                </a:solidFill>
              </a:rPr>
              <a:t>Adobe Illustrator</a:t>
            </a:r>
            <a:endParaRPr lang="en-US" sz="1400" b="1" kern="0" dirty="0">
              <a:solidFill>
                <a:schemeClr val="accent2">
                  <a:lumMod val="50000"/>
                </a:schemeClr>
              </a:solidFill>
            </a:endParaRPr>
          </a:p>
        </p:txBody>
      </p:sp>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58491" y="4033836"/>
            <a:ext cx="1084330" cy="476513"/>
          </a:xfrm>
          <a:prstGeom prst="rect">
            <a:avLst/>
          </a:prstGeom>
        </p:spPr>
      </p:pic>
      <p:pic>
        <p:nvPicPr>
          <p:cNvPr id="8" name="Picture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095783" y="4063281"/>
            <a:ext cx="1035972" cy="416160"/>
          </a:xfrm>
          <a:prstGeom prst="rect">
            <a:avLst/>
          </a:prstGeom>
        </p:spPr>
      </p:pic>
      <p:pic>
        <p:nvPicPr>
          <p:cNvPr id="9" name="Picture 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56752" y="4064364"/>
            <a:ext cx="1083848" cy="443392"/>
          </a:xfrm>
          <a:prstGeom prst="rect">
            <a:avLst/>
          </a:prstGeom>
        </p:spPr>
      </p:pic>
      <p:pic>
        <p:nvPicPr>
          <p:cNvPr id="10" name="Picture 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471990" y="4152888"/>
            <a:ext cx="1075543" cy="232615"/>
          </a:xfrm>
          <a:prstGeom prst="rect">
            <a:avLst/>
          </a:prstGeom>
        </p:spPr>
      </p:pic>
      <p:pic>
        <p:nvPicPr>
          <p:cNvPr id="11" name="Picture 10"/>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137781" y="4071810"/>
            <a:ext cx="1210310" cy="39476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24611" y="4062925"/>
            <a:ext cx="994923" cy="426395"/>
          </a:xfrm>
          <a:prstGeom prst="rect">
            <a:avLst/>
          </a:prstGeom>
        </p:spPr>
      </p:pic>
    </p:spTree>
    <p:extLst>
      <p:ext uri="{BB962C8B-B14F-4D97-AF65-F5344CB8AC3E}">
        <p14:creationId xmlns:p14="http://schemas.microsoft.com/office/powerpoint/2010/main" val="2719844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0155" y="0"/>
            <a:ext cx="12332563" cy="15415704"/>
          </a:xfrm>
          <a:prstGeom prst="rect">
            <a:avLst/>
          </a:prstGeom>
        </p:spPr>
      </p:pic>
      <p:sp>
        <p:nvSpPr>
          <p:cNvPr id="111" name="Rectangle 110"/>
          <p:cNvSpPr/>
          <p:nvPr/>
        </p:nvSpPr>
        <p:spPr>
          <a:xfrm>
            <a:off x="21781" y="-24987"/>
            <a:ext cx="12192000" cy="6882987"/>
          </a:xfrm>
          <a:prstGeom prst="rect">
            <a:avLst/>
          </a:prstGeom>
          <a:solidFill>
            <a:schemeClr val="accent6">
              <a:lumMod val="75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780545" y="-24987"/>
            <a:ext cx="2425701" cy="1090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5045" y="314684"/>
            <a:ext cx="1695434" cy="480718"/>
          </a:xfrm>
          <a:prstGeom prst="rect">
            <a:avLst/>
          </a:prstGeom>
        </p:spPr>
      </p:pic>
      <p:sp>
        <p:nvSpPr>
          <p:cNvPr id="115" name="Rectangle 114">
            <a:extLst>
              <a:ext uri="{FF2B5EF4-FFF2-40B4-BE49-F238E27FC236}">
                <a16:creationId xmlns:a16="http://schemas.microsoft.com/office/drawing/2014/main" id="{7DDFCFC8-0F8F-48F2-A204-C75B038B7FAB}"/>
              </a:ext>
            </a:extLst>
          </p:cNvPr>
          <p:cNvSpPr/>
          <p:nvPr/>
        </p:nvSpPr>
        <p:spPr>
          <a:xfrm rot="2700000">
            <a:off x="109176" y="84188"/>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4" name="Rectangle 153"/>
          <p:cNvSpPr/>
          <p:nvPr/>
        </p:nvSpPr>
        <p:spPr>
          <a:xfrm>
            <a:off x="3753085" y="-27314"/>
            <a:ext cx="5142914" cy="111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E3D00E25-DE62-4556-8DEC-D7E63EDE83D1}"/>
              </a:ext>
            </a:extLst>
          </p:cNvPr>
          <p:cNvSpPr txBox="1"/>
          <p:nvPr/>
        </p:nvSpPr>
        <p:spPr>
          <a:xfrm>
            <a:off x="4287721" y="266412"/>
            <a:ext cx="4219341" cy="584775"/>
          </a:xfrm>
          <a:prstGeom prst="rect">
            <a:avLst/>
          </a:prstGeom>
          <a:noFill/>
        </p:spPr>
        <p:txBody>
          <a:bodyPr wrap="square" rtlCol="0">
            <a:spAutoFit/>
          </a:bodyPr>
          <a:lstStyle/>
          <a:p>
            <a:pPr algn="ctr"/>
            <a:r>
              <a:rPr lang="en-US" sz="3200" b="1"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MVC </a:t>
            </a:r>
            <a:r>
              <a:rPr lang="en-US" sz="3200" b="1" dirty="0" smtClean="0">
                <a:latin typeface="Open Sans" panose="020B0606030504020204" pitchFamily="34" charset="0"/>
                <a:ea typeface="Open Sans" panose="020B0606030504020204" pitchFamily="34" charset="0"/>
                <a:cs typeface="Open Sans" panose="020B0606030504020204" pitchFamily="34" charset="0"/>
              </a:rPr>
              <a:t>Frameworks</a:t>
            </a:r>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Subtitle 8">
            <a:extLst>
              <a:ext uri="{FF2B5EF4-FFF2-40B4-BE49-F238E27FC236}">
                <a16:creationId xmlns:a16="http://schemas.microsoft.com/office/drawing/2014/main" id="{2BCA8119-362F-4B76-B65D-BA0B800FBFEB}"/>
              </a:ext>
            </a:extLst>
          </p:cNvPr>
          <p:cNvSpPr txBox="1">
            <a:spLocks/>
          </p:cNvSpPr>
          <p:nvPr/>
        </p:nvSpPr>
        <p:spPr>
          <a:xfrm>
            <a:off x="403224" y="1330684"/>
            <a:ext cx="2962275" cy="1845633"/>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smtClean="0">
                <a:solidFill>
                  <a:schemeClr val="bg1"/>
                </a:solidFill>
              </a:rPr>
              <a:t>React JS</a:t>
            </a:r>
          </a:p>
          <a:p>
            <a:pPr marL="0" indent="0">
              <a:buNone/>
            </a:pPr>
            <a:r>
              <a:rPr lang="en-US" sz="1400" dirty="0">
                <a:solidFill>
                  <a:schemeClr val="bg1"/>
                </a:solidFill>
              </a:rPr>
              <a:t>React </a:t>
            </a:r>
            <a:r>
              <a:rPr lang="en-US" sz="1400" dirty="0" err="1">
                <a:solidFill>
                  <a:schemeClr val="bg1"/>
                </a:solidFill>
              </a:rPr>
              <a:t>Js</a:t>
            </a:r>
            <a:r>
              <a:rPr lang="en-US" sz="1400" dirty="0">
                <a:solidFill>
                  <a:schemeClr val="bg1"/>
                </a:solidFill>
              </a:rPr>
              <a:t> framework is an open-source JavaScript library for developing user interfaces for mobile applications or single-page apps. Our React JS Development services primarily focus on providing simplicity, scalability, and speed.</a:t>
            </a:r>
          </a:p>
        </p:txBody>
      </p:sp>
      <p:sp>
        <p:nvSpPr>
          <p:cNvPr id="39" name="Subtitle 8">
            <a:extLst>
              <a:ext uri="{FF2B5EF4-FFF2-40B4-BE49-F238E27FC236}">
                <a16:creationId xmlns:a16="http://schemas.microsoft.com/office/drawing/2014/main" id="{200A661C-A23A-4B05-9332-9C71F20B0D04}"/>
              </a:ext>
            </a:extLst>
          </p:cNvPr>
          <p:cNvSpPr txBox="1">
            <a:spLocks/>
          </p:cNvSpPr>
          <p:nvPr/>
        </p:nvSpPr>
        <p:spPr>
          <a:xfrm>
            <a:off x="403224" y="3400798"/>
            <a:ext cx="2962275" cy="1845633"/>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err="1" smtClean="0">
                <a:solidFill>
                  <a:schemeClr val="bg1"/>
                </a:solidFill>
              </a:rPr>
              <a:t>Vue</a:t>
            </a:r>
            <a:r>
              <a:rPr lang="en-US" sz="2600" b="1" dirty="0" smtClean="0">
                <a:solidFill>
                  <a:schemeClr val="bg1"/>
                </a:solidFill>
              </a:rPr>
              <a:t> JS</a:t>
            </a:r>
            <a:endParaRPr lang="en-US" sz="2600" dirty="0" smtClean="0">
              <a:solidFill>
                <a:schemeClr val="bg1"/>
              </a:solidFill>
            </a:endParaRPr>
          </a:p>
          <a:p>
            <a:pPr marL="0" indent="0">
              <a:buNone/>
            </a:pPr>
            <a:r>
              <a:rPr lang="en-US" sz="1400" dirty="0">
                <a:solidFill>
                  <a:schemeClr val="bg1"/>
                </a:solidFill>
              </a:rPr>
              <a:t>Our experienced team of techies offers Vue.js development services that combine best in class designs with efficiency. </a:t>
            </a:r>
            <a:r>
              <a:rPr lang="en-US" sz="1400" dirty="0" err="1">
                <a:solidFill>
                  <a:schemeClr val="bg1"/>
                </a:solidFill>
              </a:rPr>
              <a:t>Vue</a:t>
            </a:r>
            <a:r>
              <a:rPr lang="en-US" sz="1400" dirty="0">
                <a:solidFill>
                  <a:schemeClr val="bg1"/>
                </a:solidFill>
              </a:rPr>
              <a:t> </a:t>
            </a:r>
            <a:r>
              <a:rPr lang="en-US" sz="1400" dirty="0" err="1">
                <a:solidFill>
                  <a:schemeClr val="bg1"/>
                </a:solidFill>
              </a:rPr>
              <a:t>Js</a:t>
            </a:r>
            <a:r>
              <a:rPr lang="en-US" sz="1400" dirty="0">
                <a:solidFill>
                  <a:schemeClr val="bg1"/>
                </a:solidFill>
              </a:rPr>
              <a:t> framework is a progressive </a:t>
            </a:r>
            <a:r>
              <a:rPr lang="en-US" sz="1400" dirty="0" err="1">
                <a:solidFill>
                  <a:schemeClr val="bg1"/>
                </a:solidFill>
              </a:rPr>
              <a:t>javascript</a:t>
            </a:r>
            <a:r>
              <a:rPr lang="en-US" sz="1400" dirty="0">
                <a:solidFill>
                  <a:schemeClr val="bg1"/>
                </a:solidFill>
              </a:rPr>
              <a:t> framework for developing interfaces and single-page applications.</a:t>
            </a:r>
          </a:p>
        </p:txBody>
      </p:sp>
      <p:sp>
        <p:nvSpPr>
          <p:cNvPr id="41" name="Subtitle 8">
            <a:extLst>
              <a:ext uri="{FF2B5EF4-FFF2-40B4-BE49-F238E27FC236}">
                <a16:creationId xmlns:a16="http://schemas.microsoft.com/office/drawing/2014/main" id="{20AA006A-2E0A-49A2-927C-9C842FA48876}"/>
              </a:ext>
            </a:extLst>
          </p:cNvPr>
          <p:cNvSpPr txBox="1">
            <a:spLocks/>
          </p:cNvSpPr>
          <p:nvPr/>
        </p:nvSpPr>
        <p:spPr>
          <a:xfrm>
            <a:off x="8743907" y="2336601"/>
            <a:ext cx="2962275" cy="197387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smtClean="0">
                <a:solidFill>
                  <a:schemeClr val="bg1"/>
                </a:solidFill>
              </a:rPr>
              <a:t>Knockout JS</a:t>
            </a:r>
          </a:p>
          <a:p>
            <a:pPr marL="0" indent="0">
              <a:buNone/>
            </a:pPr>
            <a:r>
              <a:rPr lang="en-US" sz="1400" dirty="0">
                <a:solidFill>
                  <a:schemeClr val="bg1"/>
                </a:solidFill>
              </a:rPr>
              <a:t>With our experienced and skilled Knockout JS developers team, we facilitate responsive applications with a clean underlying data model and a rich display. </a:t>
            </a:r>
          </a:p>
          <a:p>
            <a:r>
              <a:rPr lang="en-US" sz="1400" dirty="0"/>
              <a:t/>
            </a:r>
            <a:br>
              <a:rPr lang="en-US" sz="1400" dirty="0"/>
            </a:br>
            <a:endParaRPr lang="en-US" sz="1400" dirty="0">
              <a:solidFill>
                <a:schemeClr val="bg1"/>
              </a:solidFill>
            </a:endParaRPr>
          </a:p>
        </p:txBody>
      </p:sp>
      <p:sp>
        <p:nvSpPr>
          <p:cNvPr id="73" name="Subtitle 8">
            <a:extLst>
              <a:ext uri="{FF2B5EF4-FFF2-40B4-BE49-F238E27FC236}">
                <a16:creationId xmlns:a16="http://schemas.microsoft.com/office/drawing/2014/main" id="{200A661C-A23A-4B05-9332-9C71F20B0D04}"/>
              </a:ext>
            </a:extLst>
          </p:cNvPr>
          <p:cNvSpPr txBox="1">
            <a:spLocks/>
          </p:cNvSpPr>
          <p:nvPr/>
        </p:nvSpPr>
        <p:spPr>
          <a:xfrm>
            <a:off x="8743907" y="4235133"/>
            <a:ext cx="2962275" cy="2167773"/>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smtClean="0">
                <a:solidFill>
                  <a:schemeClr val="bg1"/>
                </a:solidFill>
              </a:rPr>
              <a:t>Angular JS</a:t>
            </a:r>
            <a:endParaRPr lang="en-US" sz="1400" dirty="0">
              <a:solidFill>
                <a:schemeClr val="bg1"/>
              </a:solidFill>
            </a:endParaRPr>
          </a:p>
          <a:p>
            <a:pPr marL="0" indent="0">
              <a:buNone/>
            </a:pPr>
            <a:r>
              <a:rPr lang="en-US" sz="1400" dirty="0">
                <a:solidFill>
                  <a:schemeClr val="bg1"/>
                </a:solidFill>
              </a:rPr>
              <a:t>With the Angular </a:t>
            </a:r>
            <a:r>
              <a:rPr lang="en-US" sz="1400" dirty="0" err="1">
                <a:solidFill>
                  <a:schemeClr val="bg1"/>
                </a:solidFill>
              </a:rPr>
              <a:t>Js</a:t>
            </a:r>
            <a:r>
              <a:rPr lang="en-US" sz="1400" dirty="0">
                <a:solidFill>
                  <a:schemeClr val="bg1"/>
                </a:solidFill>
              </a:rPr>
              <a:t> MVC, we could develop and deploy faster than usual, and we recommend Angular </a:t>
            </a:r>
            <a:r>
              <a:rPr lang="en-US" sz="1400" dirty="0" err="1">
                <a:solidFill>
                  <a:schemeClr val="bg1"/>
                </a:solidFill>
              </a:rPr>
              <a:t>Js</a:t>
            </a:r>
            <a:r>
              <a:rPr lang="en-US" sz="1400" dirty="0">
                <a:solidFill>
                  <a:schemeClr val="bg1"/>
                </a:solidFill>
              </a:rPr>
              <a:t> to our clients to improve their legacy systems. To their surprise, they are delighted with the technology upgrades. </a:t>
            </a:r>
          </a:p>
          <a:p>
            <a:r>
              <a:rPr lang="en-US" sz="1400" dirty="0"/>
              <a:t/>
            </a:r>
            <a:br>
              <a:rPr lang="en-US" sz="1400" dirty="0"/>
            </a:br>
            <a:endParaRPr lang="en-US" sz="1400" dirty="0">
              <a:solidFill>
                <a:schemeClr val="bg1"/>
              </a:solidFill>
            </a:endParaRPr>
          </a:p>
        </p:txBody>
      </p:sp>
      <p:sp>
        <p:nvSpPr>
          <p:cNvPr id="74" name="Rectangle 73">
            <a:extLst>
              <a:ext uri="{FF2B5EF4-FFF2-40B4-BE49-F238E27FC236}">
                <a16:creationId xmlns:a16="http://schemas.microsoft.com/office/drawing/2014/main" id="{2E68DE0B-3F5D-4291-8529-FA83821407C9}"/>
              </a:ext>
            </a:extLst>
          </p:cNvPr>
          <p:cNvSpPr/>
          <p:nvPr/>
        </p:nvSpPr>
        <p:spPr>
          <a:xfrm rot="1670087">
            <a:off x="5194799" y="2534303"/>
            <a:ext cx="1061924" cy="742825"/>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Pentagon 17">
            <a:extLst>
              <a:ext uri="{FF2B5EF4-FFF2-40B4-BE49-F238E27FC236}">
                <a16:creationId xmlns:a16="http://schemas.microsoft.com/office/drawing/2014/main" id="{CC92285F-E6F6-4C04-AC2A-47DD363FA0E3}"/>
              </a:ext>
            </a:extLst>
          </p:cNvPr>
          <p:cNvSpPr/>
          <p:nvPr/>
        </p:nvSpPr>
        <p:spPr>
          <a:xfrm flipH="1">
            <a:off x="3654538" y="1787322"/>
            <a:ext cx="2714172" cy="1036411"/>
          </a:xfrm>
          <a:custGeom>
            <a:avLst/>
            <a:gdLst>
              <a:gd name="connsiteX0" fmla="*/ 0 w 2714172"/>
              <a:gd name="connsiteY0" fmla="*/ 0 h 1036411"/>
              <a:gd name="connsiteX1" fmla="*/ 2195967 w 2714172"/>
              <a:gd name="connsiteY1" fmla="*/ 0 h 1036411"/>
              <a:gd name="connsiteX2" fmla="*/ 2714172 w 2714172"/>
              <a:gd name="connsiteY2" fmla="*/ 518206 h 1036411"/>
              <a:gd name="connsiteX3" fmla="*/ 2195967 w 2714172"/>
              <a:gd name="connsiteY3" fmla="*/ 1036411 h 1036411"/>
              <a:gd name="connsiteX4" fmla="*/ 0 w 2714172"/>
              <a:gd name="connsiteY4" fmla="*/ 1036411 h 1036411"/>
              <a:gd name="connsiteX5" fmla="*/ 0 w 2714172"/>
              <a:gd name="connsiteY5" fmla="*/ 0 h 1036411"/>
              <a:gd name="connsiteX0" fmla="*/ 538162 w 2714172"/>
              <a:gd name="connsiteY0" fmla="*/ 4762 h 1036411"/>
              <a:gd name="connsiteX1" fmla="*/ 2195967 w 2714172"/>
              <a:gd name="connsiteY1" fmla="*/ 0 h 1036411"/>
              <a:gd name="connsiteX2" fmla="*/ 2714172 w 2714172"/>
              <a:gd name="connsiteY2" fmla="*/ 518206 h 1036411"/>
              <a:gd name="connsiteX3" fmla="*/ 2195967 w 2714172"/>
              <a:gd name="connsiteY3" fmla="*/ 1036411 h 1036411"/>
              <a:gd name="connsiteX4" fmla="*/ 0 w 2714172"/>
              <a:gd name="connsiteY4" fmla="*/ 1036411 h 1036411"/>
              <a:gd name="connsiteX5" fmla="*/ 538162 w 2714172"/>
              <a:gd name="connsiteY5" fmla="*/ 4762 h 103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172" h="1036411">
                <a:moveTo>
                  <a:pt x="538162" y="4762"/>
                </a:moveTo>
                <a:lnTo>
                  <a:pt x="2195967" y="0"/>
                </a:lnTo>
                <a:lnTo>
                  <a:pt x="2714172" y="518206"/>
                </a:lnTo>
                <a:lnTo>
                  <a:pt x="2195967" y="1036411"/>
                </a:lnTo>
                <a:lnTo>
                  <a:pt x="0" y="1036411"/>
                </a:lnTo>
                <a:lnTo>
                  <a:pt x="538162" y="4762"/>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A5605B-BAF2-42EA-B3CD-9660DDDAA540}"/>
              </a:ext>
            </a:extLst>
          </p:cNvPr>
          <p:cNvSpPr/>
          <p:nvPr/>
        </p:nvSpPr>
        <p:spPr>
          <a:xfrm rot="19929913" flipH="1">
            <a:off x="5997189" y="3559601"/>
            <a:ext cx="1061924" cy="742825"/>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Pentagon 17">
            <a:extLst>
              <a:ext uri="{FF2B5EF4-FFF2-40B4-BE49-F238E27FC236}">
                <a16:creationId xmlns:a16="http://schemas.microsoft.com/office/drawing/2014/main" id="{C8A6ADA0-5823-44AF-B18E-A5E9CF958F04}"/>
              </a:ext>
            </a:extLst>
          </p:cNvPr>
          <p:cNvSpPr/>
          <p:nvPr/>
        </p:nvSpPr>
        <p:spPr>
          <a:xfrm>
            <a:off x="5885202" y="2812620"/>
            <a:ext cx="2714172" cy="1036411"/>
          </a:xfrm>
          <a:custGeom>
            <a:avLst/>
            <a:gdLst>
              <a:gd name="connsiteX0" fmla="*/ 0 w 2714172"/>
              <a:gd name="connsiteY0" fmla="*/ 0 h 1036411"/>
              <a:gd name="connsiteX1" fmla="*/ 2195967 w 2714172"/>
              <a:gd name="connsiteY1" fmla="*/ 0 h 1036411"/>
              <a:gd name="connsiteX2" fmla="*/ 2714172 w 2714172"/>
              <a:gd name="connsiteY2" fmla="*/ 518206 h 1036411"/>
              <a:gd name="connsiteX3" fmla="*/ 2195967 w 2714172"/>
              <a:gd name="connsiteY3" fmla="*/ 1036411 h 1036411"/>
              <a:gd name="connsiteX4" fmla="*/ 0 w 2714172"/>
              <a:gd name="connsiteY4" fmla="*/ 1036411 h 1036411"/>
              <a:gd name="connsiteX5" fmla="*/ 0 w 2714172"/>
              <a:gd name="connsiteY5" fmla="*/ 0 h 1036411"/>
              <a:gd name="connsiteX0" fmla="*/ 538162 w 2714172"/>
              <a:gd name="connsiteY0" fmla="*/ 4762 h 1036411"/>
              <a:gd name="connsiteX1" fmla="*/ 2195967 w 2714172"/>
              <a:gd name="connsiteY1" fmla="*/ 0 h 1036411"/>
              <a:gd name="connsiteX2" fmla="*/ 2714172 w 2714172"/>
              <a:gd name="connsiteY2" fmla="*/ 518206 h 1036411"/>
              <a:gd name="connsiteX3" fmla="*/ 2195967 w 2714172"/>
              <a:gd name="connsiteY3" fmla="*/ 1036411 h 1036411"/>
              <a:gd name="connsiteX4" fmla="*/ 0 w 2714172"/>
              <a:gd name="connsiteY4" fmla="*/ 1036411 h 1036411"/>
              <a:gd name="connsiteX5" fmla="*/ 538162 w 2714172"/>
              <a:gd name="connsiteY5" fmla="*/ 4762 h 103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172" h="1036411">
                <a:moveTo>
                  <a:pt x="538162" y="4762"/>
                </a:moveTo>
                <a:lnTo>
                  <a:pt x="2195967" y="0"/>
                </a:lnTo>
                <a:lnTo>
                  <a:pt x="2714172" y="518206"/>
                </a:lnTo>
                <a:lnTo>
                  <a:pt x="2195967" y="1036411"/>
                </a:lnTo>
                <a:lnTo>
                  <a:pt x="0" y="1036411"/>
                </a:lnTo>
                <a:lnTo>
                  <a:pt x="538162" y="476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a:extLst>
              <a:ext uri="{FF2B5EF4-FFF2-40B4-BE49-F238E27FC236}">
                <a16:creationId xmlns:a16="http://schemas.microsoft.com/office/drawing/2014/main" id="{3911F453-879C-4EC7-92DA-31B07836A05E}"/>
              </a:ext>
            </a:extLst>
          </p:cNvPr>
          <p:cNvSpPr/>
          <p:nvPr/>
        </p:nvSpPr>
        <p:spPr>
          <a:xfrm rot="1670087">
            <a:off x="5156699" y="4588253"/>
            <a:ext cx="1061924" cy="742825"/>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Pentagon 17">
            <a:extLst>
              <a:ext uri="{FF2B5EF4-FFF2-40B4-BE49-F238E27FC236}">
                <a16:creationId xmlns:a16="http://schemas.microsoft.com/office/drawing/2014/main" id="{387AE637-EE4A-4FA1-9AAC-D3682D431A41}"/>
              </a:ext>
            </a:extLst>
          </p:cNvPr>
          <p:cNvSpPr/>
          <p:nvPr/>
        </p:nvSpPr>
        <p:spPr>
          <a:xfrm flipH="1">
            <a:off x="3616438" y="3841272"/>
            <a:ext cx="2714172" cy="1036411"/>
          </a:xfrm>
          <a:custGeom>
            <a:avLst/>
            <a:gdLst>
              <a:gd name="connsiteX0" fmla="*/ 0 w 2714172"/>
              <a:gd name="connsiteY0" fmla="*/ 0 h 1036411"/>
              <a:gd name="connsiteX1" fmla="*/ 2195967 w 2714172"/>
              <a:gd name="connsiteY1" fmla="*/ 0 h 1036411"/>
              <a:gd name="connsiteX2" fmla="*/ 2714172 w 2714172"/>
              <a:gd name="connsiteY2" fmla="*/ 518206 h 1036411"/>
              <a:gd name="connsiteX3" fmla="*/ 2195967 w 2714172"/>
              <a:gd name="connsiteY3" fmla="*/ 1036411 h 1036411"/>
              <a:gd name="connsiteX4" fmla="*/ 0 w 2714172"/>
              <a:gd name="connsiteY4" fmla="*/ 1036411 h 1036411"/>
              <a:gd name="connsiteX5" fmla="*/ 0 w 2714172"/>
              <a:gd name="connsiteY5" fmla="*/ 0 h 1036411"/>
              <a:gd name="connsiteX0" fmla="*/ 538162 w 2714172"/>
              <a:gd name="connsiteY0" fmla="*/ 4762 h 1036411"/>
              <a:gd name="connsiteX1" fmla="*/ 2195967 w 2714172"/>
              <a:gd name="connsiteY1" fmla="*/ 0 h 1036411"/>
              <a:gd name="connsiteX2" fmla="*/ 2714172 w 2714172"/>
              <a:gd name="connsiteY2" fmla="*/ 518206 h 1036411"/>
              <a:gd name="connsiteX3" fmla="*/ 2195967 w 2714172"/>
              <a:gd name="connsiteY3" fmla="*/ 1036411 h 1036411"/>
              <a:gd name="connsiteX4" fmla="*/ 0 w 2714172"/>
              <a:gd name="connsiteY4" fmla="*/ 1036411 h 1036411"/>
              <a:gd name="connsiteX5" fmla="*/ 538162 w 2714172"/>
              <a:gd name="connsiteY5" fmla="*/ 4762 h 103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172" h="1036411">
                <a:moveTo>
                  <a:pt x="538162" y="4762"/>
                </a:moveTo>
                <a:lnTo>
                  <a:pt x="2195967" y="0"/>
                </a:lnTo>
                <a:lnTo>
                  <a:pt x="2714172" y="518206"/>
                </a:lnTo>
                <a:lnTo>
                  <a:pt x="2195967" y="1036411"/>
                </a:lnTo>
                <a:lnTo>
                  <a:pt x="0" y="1036411"/>
                </a:lnTo>
                <a:lnTo>
                  <a:pt x="538162" y="4762"/>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id="{5C3D8D38-54A3-4486-8BED-E8D7C8E6986A}"/>
              </a:ext>
            </a:extLst>
          </p:cNvPr>
          <p:cNvSpPr/>
          <p:nvPr/>
        </p:nvSpPr>
        <p:spPr>
          <a:xfrm rot="19929913" flipH="1">
            <a:off x="5968614" y="5641948"/>
            <a:ext cx="1061924" cy="742825"/>
          </a:xfrm>
          <a:prstGeom prst="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Pentagon 17">
            <a:extLst>
              <a:ext uri="{FF2B5EF4-FFF2-40B4-BE49-F238E27FC236}">
                <a16:creationId xmlns:a16="http://schemas.microsoft.com/office/drawing/2014/main" id="{74EADCE1-96D4-45F4-8F95-BAFC7DC432A2}"/>
              </a:ext>
            </a:extLst>
          </p:cNvPr>
          <p:cNvSpPr/>
          <p:nvPr/>
        </p:nvSpPr>
        <p:spPr>
          <a:xfrm>
            <a:off x="5856627" y="4894967"/>
            <a:ext cx="2714172" cy="1036411"/>
          </a:xfrm>
          <a:custGeom>
            <a:avLst/>
            <a:gdLst>
              <a:gd name="connsiteX0" fmla="*/ 0 w 2714172"/>
              <a:gd name="connsiteY0" fmla="*/ 0 h 1036411"/>
              <a:gd name="connsiteX1" fmla="*/ 2195967 w 2714172"/>
              <a:gd name="connsiteY1" fmla="*/ 0 h 1036411"/>
              <a:gd name="connsiteX2" fmla="*/ 2714172 w 2714172"/>
              <a:gd name="connsiteY2" fmla="*/ 518206 h 1036411"/>
              <a:gd name="connsiteX3" fmla="*/ 2195967 w 2714172"/>
              <a:gd name="connsiteY3" fmla="*/ 1036411 h 1036411"/>
              <a:gd name="connsiteX4" fmla="*/ 0 w 2714172"/>
              <a:gd name="connsiteY4" fmla="*/ 1036411 h 1036411"/>
              <a:gd name="connsiteX5" fmla="*/ 0 w 2714172"/>
              <a:gd name="connsiteY5" fmla="*/ 0 h 1036411"/>
              <a:gd name="connsiteX0" fmla="*/ 538162 w 2714172"/>
              <a:gd name="connsiteY0" fmla="*/ 4762 h 1036411"/>
              <a:gd name="connsiteX1" fmla="*/ 2195967 w 2714172"/>
              <a:gd name="connsiteY1" fmla="*/ 0 h 1036411"/>
              <a:gd name="connsiteX2" fmla="*/ 2714172 w 2714172"/>
              <a:gd name="connsiteY2" fmla="*/ 518206 h 1036411"/>
              <a:gd name="connsiteX3" fmla="*/ 2195967 w 2714172"/>
              <a:gd name="connsiteY3" fmla="*/ 1036411 h 1036411"/>
              <a:gd name="connsiteX4" fmla="*/ 0 w 2714172"/>
              <a:gd name="connsiteY4" fmla="*/ 1036411 h 1036411"/>
              <a:gd name="connsiteX5" fmla="*/ 538162 w 2714172"/>
              <a:gd name="connsiteY5" fmla="*/ 4762 h 103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172" h="1036411">
                <a:moveTo>
                  <a:pt x="538162" y="4762"/>
                </a:moveTo>
                <a:lnTo>
                  <a:pt x="2195967" y="0"/>
                </a:lnTo>
                <a:lnTo>
                  <a:pt x="2714172" y="518206"/>
                </a:lnTo>
                <a:lnTo>
                  <a:pt x="2195967" y="1036411"/>
                </a:lnTo>
                <a:lnTo>
                  <a:pt x="0" y="1036411"/>
                </a:lnTo>
                <a:lnTo>
                  <a:pt x="538162" y="4762"/>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081704" y="1944748"/>
            <a:ext cx="712068" cy="712068"/>
          </a:xfrm>
          <a:prstGeom prst="rect">
            <a:avLst/>
          </a:prstGeom>
        </p:spPr>
      </p:pic>
      <p:pic>
        <p:nvPicPr>
          <p:cNvPr id="8" name="Picture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287721" y="4042781"/>
            <a:ext cx="568469" cy="649678"/>
          </a:xfrm>
          <a:prstGeom prst="rect">
            <a:avLst/>
          </a:prstGeom>
        </p:spPr>
      </p:pic>
      <p:pic>
        <p:nvPicPr>
          <p:cNvPr id="9" name="Picture 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293083" y="2983582"/>
            <a:ext cx="632783" cy="632783"/>
          </a:xfrm>
          <a:prstGeom prst="rect">
            <a:avLst/>
          </a:prstGeom>
        </p:spPr>
      </p:pic>
      <p:pic>
        <p:nvPicPr>
          <p:cNvPr id="10" name="Picture 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434260" y="5105400"/>
            <a:ext cx="545674" cy="623627"/>
          </a:xfrm>
          <a:prstGeom prst="rect">
            <a:avLst/>
          </a:prstGeom>
        </p:spPr>
      </p:pic>
    </p:spTree>
    <p:extLst>
      <p:ext uri="{BB962C8B-B14F-4D97-AF65-F5344CB8AC3E}">
        <p14:creationId xmlns:p14="http://schemas.microsoft.com/office/powerpoint/2010/main" val="417818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E8DF9E8-F8EF-47FE-B1FC-AF1579D8F882}"/>
              </a:ext>
            </a:extLst>
          </p:cNvPr>
          <p:cNvSpPr/>
          <p:nvPr/>
        </p:nvSpPr>
        <p:spPr>
          <a:xfrm rot="2700000">
            <a:off x="11334820" y="6515853"/>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8" name="Rectangle 27">
            <a:extLst>
              <a:ext uri="{FF2B5EF4-FFF2-40B4-BE49-F238E27FC236}">
                <a16:creationId xmlns:a16="http://schemas.microsoft.com/office/drawing/2014/main" id="{F2F1B2E1-71F1-4D77-BBDC-CD1CF23D9227}"/>
              </a:ext>
            </a:extLst>
          </p:cNvPr>
          <p:cNvSpPr/>
          <p:nvPr/>
        </p:nvSpPr>
        <p:spPr>
          <a:xfrm rot="2700000">
            <a:off x="-13141" y="6205387"/>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E34AF3-9404-44BE-A1EF-01A5287265D3}"/>
              </a:ext>
            </a:extLst>
          </p:cNvPr>
          <p:cNvSpPr/>
          <p:nvPr/>
        </p:nvSpPr>
        <p:spPr>
          <a:xfrm rot="2700000">
            <a:off x="11334819" y="6658539"/>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graphicFrame>
        <p:nvGraphicFramePr>
          <p:cNvPr id="38" name="Chart 37">
            <a:extLst>
              <a:ext uri="{FF2B5EF4-FFF2-40B4-BE49-F238E27FC236}">
                <a16:creationId xmlns:a16="http://schemas.microsoft.com/office/drawing/2014/main" id="{86499334-222C-435C-8A43-FE9773DF7EE7}"/>
              </a:ext>
            </a:extLst>
          </p:cNvPr>
          <p:cNvGraphicFramePr/>
          <p:nvPr/>
        </p:nvGraphicFramePr>
        <p:xfrm>
          <a:off x="8720625" y="1846587"/>
          <a:ext cx="2522909" cy="2110776"/>
        </p:xfrm>
        <a:graphic>
          <a:graphicData uri="http://schemas.openxmlformats.org/drawingml/2006/chart">
            <c:chart xmlns:c="http://schemas.openxmlformats.org/drawingml/2006/chart" xmlns:r="http://schemas.openxmlformats.org/officeDocument/2006/relationships" r:id="rId3"/>
          </a:graphicData>
        </a:graphic>
      </p:graphicFrame>
      <p:pic>
        <p:nvPicPr>
          <p:cNvPr id="84" name="Picture 83"/>
          <p:cNvPicPr>
            <a:picLocks noChangeAspect="1"/>
          </p:cNvPicPr>
          <p:nvPr/>
        </p:nvPicPr>
        <p:blipFill rotWithShape="1">
          <a:blip r:embed="rId4" cstate="print">
            <a:extLst>
              <a:ext uri="{28A0092B-C50C-407E-A947-70E740481C1C}">
                <a14:useLocalDpi xmlns:a14="http://schemas.microsoft.com/office/drawing/2010/main" val="0"/>
              </a:ext>
            </a:extLst>
          </a:blip>
          <a:srcRect t="46478" b="28366"/>
          <a:stretch/>
        </p:blipFill>
        <p:spPr>
          <a:xfrm>
            <a:off x="-2434" y="0"/>
            <a:ext cx="12192000" cy="3852635"/>
          </a:xfrm>
          <a:prstGeom prst="rect">
            <a:avLst/>
          </a:prstGeom>
        </p:spPr>
      </p:pic>
      <p:sp>
        <p:nvSpPr>
          <p:cNvPr id="104" name="Rectangle 103"/>
          <p:cNvSpPr/>
          <p:nvPr/>
        </p:nvSpPr>
        <p:spPr>
          <a:xfrm>
            <a:off x="2731" y="0"/>
            <a:ext cx="12192000" cy="3853184"/>
          </a:xfrm>
          <a:prstGeom prst="rect">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763865" y="0"/>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9179" y="232118"/>
            <a:ext cx="1695434" cy="480718"/>
          </a:xfrm>
          <a:prstGeom prst="rect">
            <a:avLst/>
          </a:prstGeom>
        </p:spPr>
      </p:pic>
      <p:sp>
        <p:nvSpPr>
          <p:cNvPr id="107" name="Freeform 30">
            <a:extLst>
              <a:ext uri="{FF2B5EF4-FFF2-40B4-BE49-F238E27FC236}">
                <a16:creationId xmlns:a16="http://schemas.microsoft.com/office/drawing/2014/main" id="{F8395183-A0CC-461A-8AC3-44E82647D8FF}"/>
              </a:ext>
            </a:extLst>
          </p:cNvPr>
          <p:cNvSpPr/>
          <p:nvPr/>
        </p:nvSpPr>
        <p:spPr>
          <a:xfrm>
            <a:off x="186319" y="969011"/>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Rectangle 107">
            <a:extLst>
              <a:ext uri="{FF2B5EF4-FFF2-40B4-BE49-F238E27FC236}">
                <a16:creationId xmlns:a16="http://schemas.microsoft.com/office/drawing/2014/main" id="{367207F8-A9AC-4925-9207-5ED508449629}"/>
              </a:ext>
            </a:extLst>
          </p:cNvPr>
          <p:cNvSpPr/>
          <p:nvPr/>
        </p:nvSpPr>
        <p:spPr>
          <a:xfrm rot="2700000">
            <a:off x="11758874" y="1909546"/>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9" name="Chart 108">
            <a:extLst>
              <a:ext uri="{FF2B5EF4-FFF2-40B4-BE49-F238E27FC236}">
                <a16:creationId xmlns:a16="http://schemas.microsoft.com/office/drawing/2014/main" id="{2A30411F-DCD9-4C3D-970E-2616B137B136}"/>
              </a:ext>
            </a:extLst>
          </p:cNvPr>
          <p:cNvGraphicFramePr/>
          <p:nvPr>
            <p:extLst/>
          </p:nvPr>
        </p:nvGraphicFramePr>
        <p:xfrm>
          <a:off x="967623" y="1836453"/>
          <a:ext cx="2522909" cy="2110776"/>
        </p:xfrm>
        <a:graphic>
          <a:graphicData uri="http://schemas.openxmlformats.org/drawingml/2006/chart">
            <c:chart xmlns:c="http://schemas.openxmlformats.org/drawingml/2006/chart" xmlns:r="http://schemas.openxmlformats.org/officeDocument/2006/relationships" r:id="rId6"/>
          </a:graphicData>
        </a:graphic>
      </p:graphicFrame>
      <p:sp>
        <p:nvSpPr>
          <p:cNvPr id="110" name="Freeform 109"/>
          <p:cNvSpPr/>
          <p:nvPr/>
        </p:nvSpPr>
        <p:spPr>
          <a:xfrm rot="16200000" flipH="1">
            <a:off x="3069034" y="569162"/>
            <a:ext cx="1231900" cy="3548346"/>
          </a:xfrm>
          <a:custGeom>
            <a:avLst/>
            <a:gdLst>
              <a:gd name="connsiteX0" fmla="*/ 0 w 1231900"/>
              <a:gd name="connsiteY0" fmla="*/ 615950 h 3548346"/>
              <a:gd name="connsiteX1" fmla="*/ 0 w 1231900"/>
              <a:gd name="connsiteY1" fmla="*/ 3548346 h 3548346"/>
              <a:gd name="connsiteX2" fmla="*/ 11499 w 1231900"/>
              <a:gd name="connsiteY2" fmla="*/ 3548346 h 3548346"/>
              <a:gd name="connsiteX3" fmla="*/ 110470 w 1231900"/>
              <a:gd name="connsiteY3" fmla="*/ 3466688 h 3548346"/>
              <a:gd name="connsiteX4" fmla="*/ 615950 w 1231900"/>
              <a:gd name="connsiteY4" fmla="*/ 3312285 h 3548346"/>
              <a:gd name="connsiteX5" fmla="*/ 1121430 w 1231900"/>
              <a:gd name="connsiteY5" fmla="*/ 3466688 h 3548346"/>
              <a:gd name="connsiteX6" fmla="*/ 1220401 w 1231900"/>
              <a:gd name="connsiteY6" fmla="*/ 3548346 h 3548346"/>
              <a:gd name="connsiteX7" fmla="*/ 1231900 w 1231900"/>
              <a:gd name="connsiteY7" fmla="*/ 3548346 h 3548346"/>
              <a:gd name="connsiteX8" fmla="*/ 1231900 w 1231900"/>
              <a:gd name="connsiteY8" fmla="*/ 615950 h 3548346"/>
              <a:gd name="connsiteX9" fmla="*/ 615950 w 1231900"/>
              <a:gd name="connsiteY9" fmla="*/ 0 h 3548346"/>
              <a:gd name="connsiteX10" fmla="*/ 0 w 1231900"/>
              <a:gd name="connsiteY10" fmla="*/ 615950 h 354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1900" h="3548346">
                <a:moveTo>
                  <a:pt x="0" y="615950"/>
                </a:moveTo>
                <a:lnTo>
                  <a:pt x="0" y="3548346"/>
                </a:lnTo>
                <a:lnTo>
                  <a:pt x="11499" y="3548346"/>
                </a:lnTo>
                <a:lnTo>
                  <a:pt x="110470" y="3466688"/>
                </a:lnTo>
                <a:cubicBezTo>
                  <a:pt x="254762" y="3369206"/>
                  <a:pt x="428709" y="3312285"/>
                  <a:pt x="615950" y="3312285"/>
                </a:cubicBezTo>
                <a:cubicBezTo>
                  <a:pt x="803191" y="3312285"/>
                  <a:pt x="977138" y="3369206"/>
                  <a:pt x="1121430" y="3466688"/>
                </a:cubicBezTo>
                <a:lnTo>
                  <a:pt x="1220401" y="3548346"/>
                </a:lnTo>
                <a:lnTo>
                  <a:pt x="1231900" y="3548346"/>
                </a:lnTo>
                <a:lnTo>
                  <a:pt x="1231900" y="615950"/>
                </a:lnTo>
                <a:cubicBezTo>
                  <a:pt x="1231900" y="275770"/>
                  <a:pt x="956130" y="0"/>
                  <a:pt x="615950" y="0"/>
                </a:cubicBezTo>
                <a:cubicBezTo>
                  <a:pt x="275770" y="0"/>
                  <a:pt x="0" y="275770"/>
                  <a:pt x="0" y="615950"/>
                </a:cubicBezTo>
                <a:close/>
              </a:path>
            </a:pathLst>
          </a:cu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Block Arc 110"/>
          <p:cNvSpPr/>
          <p:nvPr/>
        </p:nvSpPr>
        <p:spPr>
          <a:xfrm rot="16200000">
            <a:off x="5210396" y="1439254"/>
            <a:ext cx="1808162" cy="1808162"/>
          </a:xfrm>
          <a:prstGeom prst="blockArc">
            <a:avLst>
              <a:gd name="adj1" fmla="val 10800000"/>
              <a:gd name="adj2" fmla="val 35623"/>
              <a:gd name="adj3" fmla="val 12595"/>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111"/>
          <p:cNvSpPr/>
          <p:nvPr/>
        </p:nvSpPr>
        <p:spPr>
          <a:xfrm rot="5400000" flipH="1">
            <a:off x="5211210" y="3018322"/>
            <a:ext cx="1806533" cy="1808162"/>
          </a:xfrm>
          <a:prstGeom prst="blockArc">
            <a:avLst>
              <a:gd name="adj1" fmla="val 10800000"/>
              <a:gd name="adj2" fmla="val 35623"/>
              <a:gd name="adj3" fmla="val 1259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112"/>
          <p:cNvSpPr/>
          <p:nvPr/>
        </p:nvSpPr>
        <p:spPr>
          <a:xfrm rot="16200000">
            <a:off x="5210396" y="4596339"/>
            <a:ext cx="1808162" cy="1808162"/>
          </a:xfrm>
          <a:prstGeom prst="blockArc">
            <a:avLst>
              <a:gd name="adj1" fmla="val 10800000"/>
              <a:gd name="adj2" fmla="val 35623"/>
              <a:gd name="adj3" fmla="val 12595"/>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Freeform 113"/>
          <p:cNvSpPr/>
          <p:nvPr/>
        </p:nvSpPr>
        <p:spPr>
          <a:xfrm rot="16200000" flipH="1">
            <a:off x="3069034" y="3726247"/>
            <a:ext cx="1231900" cy="3548346"/>
          </a:xfrm>
          <a:custGeom>
            <a:avLst/>
            <a:gdLst>
              <a:gd name="connsiteX0" fmla="*/ 0 w 1231900"/>
              <a:gd name="connsiteY0" fmla="*/ 615950 h 3548346"/>
              <a:gd name="connsiteX1" fmla="*/ 0 w 1231900"/>
              <a:gd name="connsiteY1" fmla="*/ 3548346 h 3548346"/>
              <a:gd name="connsiteX2" fmla="*/ 11499 w 1231900"/>
              <a:gd name="connsiteY2" fmla="*/ 3548346 h 3548346"/>
              <a:gd name="connsiteX3" fmla="*/ 110470 w 1231900"/>
              <a:gd name="connsiteY3" fmla="*/ 3466688 h 3548346"/>
              <a:gd name="connsiteX4" fmla="*/ 615950 w 1231900"/>
              <a:gd name="connsiteY4" fmla="*/ 3312285 h 3548346"/>
              <a:gd name="connsiteX5" fmla="*/ 1121430 w 1231900"/>
              <a:gd name="connsiteY5" fmla="*/ 3466688 h 3548346"/>
              <a:gd name="connsiteX6" fmla="*/ 1220401 w 1231900"/>
              <a:gd name="connsiteY6" fmla="*/ 3548346 h 3548346"/>
              <a:gd name="connsiteX7" fmla="*/ 1231900 w 1231900"/>
              <a:gd name="connsiteY7" fmla="*/ 3548346 h 3548346"/>
              <a:gd name="connsiteX8" fmla="*/ 1231900 w 1231900"/>
              <a:gd name="connsiteY8" fmla="*/ 615950 h 3548346"/>
              <a:gd name="connsiteX9" fmla="*/ 615950 w 1231900"/>
              <a:gd name="connsiteY9" fmla="*/ 0 h 3548346"/>
              <a:gd name="connsiteX10" fmla="*/ 0 w 1231900"/>
              <a:gd name="connsiteY10" fmla="*/ 615950 h 354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1900" h="3548346">
                <a:moveTo>
                  <a:pt x="0" y="615950"/>
                </a:moveTo>
                <a:lnTo>
                  <a:pt x="0" y="3548346"/>
                </a:lnTo>
                <a:lnTo>
                  <a:pt x="11499" y="3548346"/>
                </a:lnTo>
                <a:lnTo>
                  <a:pt x="110470" y="3466688"/>
                </a:lnTo>
                <a:cubicBezTo>
                  <a:pt x="254762" y="3369206"/>
                  <a:pt x="428709" y="3312285"/>
                  <a:pt x="615950" y="3312285"/>
                </a:cubicBezTo>
                <a:cubicBezTo>
                  <a:pt x="803191" y="3312285"/>
                  <a:pt x="977138" y="3369206"/>
                  <a:pt x="1121430" y="3466688"/>
                </a:cubicBezTo>
                <a:lnTo>
                  <a:pt x="1220401" y="3548346"/>
                </a:lnTo>
                <a:lnTo>
                  <a:pt x="1231900" y="3548346"/>
                </a:lnTo>
                <a:lnTo>
                  <a:pt x="1231900" y="615950"/>
                </a:lnTo>
                <a:cubicBezTo>
                  <a:pt x="1231900" y="275770"/>
                  <a:pt x="956130" y="0"/>
                  <a:pt x="615950" y="0"/>
                </a:cubicBezTo>
                <a:cubicBezTo>
                  <a:pt x="275770" y="0"/>
                  <a:pt x="0" y="275770"/>
                  <a:pt x="0" y="615950"/>
                </a:cubicBezTo>
                <a:close/>
              </a:path>
            </a:pathLst>
          </a:cu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rot="5400000">
            <a:off x="7929863" y="2147705"/>
            <a:ext cx="1231900" cy="3548346"/>
          </a:xfrm>
          <a:custGeom>
            <a:avLst/>
            <a:gdLst>
              <a:gd name="connsiteX0" fmla="*/ 0 w 1231900"/>
              <a:gd name="connsiteY0" fmla="*/ 615950 h 3548346"/>
              <a:gd name="connsiteX1" fmla="*/ 0 w 1231900"/>
              <a:gd name="connsiteY1" fmla="*/ 3548346 h 3548346"/>
              <a:gd name="connsiteX2" fmla="*/ 11499 w 1231900"/>
              <a:gd name="connsiteY2" fmla="*/ 3548346 h 3548346"/>
              <a:gd name="connsiteX3" fmla="*/ 110470 w 1231900"/>
              <a:gd name="connsiteY3" fmla="*/ 3466688 h 3548346"/>
              <a:gd name="connsiteX4" fmla="*/ 615950 w 1231900"/>
              <a:gd name="connsiteY4" fmla="*/ 3312285 h 3548346"/>
              <a:gd name="connsiteX5" fmla="*/ 1121430 w 1231900"/>
              <a:gd name="connsiteY5" fmla="*/ 3466688 h 3548346"/>
              <a:gd name="connsiteX6" fmla="*/ 1220401 w 1231900"/>
              <a:gd name="connsiteY6" fmla="*/ 3548346 h 3548346"/>
              <a:gd name="connsiteX7" fmla="*/ 1231900 w 1231900"/>
              <a:gd name="connsiteY7" fmla="*/ 3548346 h 3548346"/>
              <a:gd name="connsiteX8" fmla="*/ 1231900 w 1231900"/>
              <a:gd name="connsiteY8" fmla="*/ 615950 h 3548346"/>
              <a:gd name="connsiteX9" fmla="*/ 615950 w 1231900"/>
              <a:gd name="connsiteY9" fmla="*/ 0 h 3548346"/>
              <a:gd name="connsiteX10" fmla="*/ 0 w 1231900"/>
              <a:gd name="connsiteY10" fmla="*/ 615950 h 354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1900" h="3548346">
                <a:moveTo>
                  <a:pt x="0" y="615950"/>
                </a:moveTo>
                <a:lnTo>
                  <a:pt x="0" y="3548346"/>
                </a:lnTo>
                <a:lnTo>
                  <a:pt x="11499" y="3548346"/>
                </a:lnTo>
                <a:lnTo>
                  <a:pt x="110470" y="3466688"/>
                </a:lnTo>
                <a:cubicBezTo>
                  <a:pt x="254762" y="3369206"/>
                  <a:pt x="428709" y="3312285"/>
                  <a:pt x="615950" y="3312285"/>
                </a:cubicBezTo>
                <a:cubicBezTo>
                  <a:pt x="803191" y="3312285"/>
                  <a:pt x="977138" y="3369206"/>
                  <a:pt x="1121430" y="3466688"/>
                </a:cubicBezTo>
                <a:lnTo>
                  <a:pt x="1220401" y="3548346"/>
                </a:lnTo>
                <a:lnTo>
                  <a:pt x="1231900" y="3548346"/>
                </a:lnTo>
                <a:lnTo>
                  <a:pt x="1231900" y="615950"/>
                </a:lnTo>
                <a:cubicBezTo>
                  <a:pt x="1231900" y="275770"/>
                  <a:pt x="956130" y="0"/>
                  <a:pt x="615950" y="0"/>
                </a:cubicBezTo>
                <a:cubicBezTo>
                  <a:pt x="275770" y="0"/>
                  <a:pt x="0" y="275770"/>
                  <a:pt x="0" y="61595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2301873" y="1926368"/>
            <a:ext cx="2903358" cy="861774"/>
          </a:xfrm>
          <a:prstGeom prst="rect">
            <a:avLst/>
          </a:prstGeom>
          <a:noFill/>
        </p:spPr>
        <p:txBody>
          <a:bodyPr wrap="square" lIns="0" tIns="0" rIns="0" bIns="0" rtlCol="0" anchor="ctr">
            <a:spAutoFit/>
          </a:bodyPr>
          <a:lstStyle/>
          <a:p>
            <a:pPr algn="r"/>
            <a:r>
              <a:rPr lang="en-US" sz="1400" dirty="0" smtClean="0">
                <a:solidFill>
                  <a:schemeClr val="bg2">
                    <a:lumMod val="10000"/>
                  </a:schemeClr>
                </a:solidFill>
              </a:rPr>
              <a:t>Business </a:t>
            </a:r>
            <a:r>
              <a:rPr lang="en-US" sz="1400" dirty="0">
                <a:solidFill>
                  <a:schemeClr val="bg2">
                    <a:lumMod val="10000"/>
                  </a:schemeClr>
                </a:solidFill>
              </a:rPr>
              <a:t>enterprises and developers mostly use the WordPress platform. Get the customized website development services with our </a:t>
            </a:r>
            <a:r>
              <a:rPr lang="en-US" sz="1400" dirty="0" smtClean="0">
                <a:solidFill>
                  <a:schemeClr val="bg2">
                    <a:lumMod val="10000"/>
                  </a:schemeClr>
                </a:solidFill>
              </a:rPr>
              <a:t>experts. . </a:t>
            </a:r>
            <a:endParaRPr lang="en-US" sz="1400" dirty="0">
              <a:solidFill>
                <a:schemeClr val="bg2">
                  <a:lumMod val="10000"/>
                </a:schemeClr>
              </a:solidFill>
            </a:endParaRPr>
          </a:p>
        </p:txBody>
      </p:sp>
      <p:sp>
        <p:nvSpPr>
          <p:cNvPr id="117" name="TextBox 116"/>
          <p:cNvSpPr txBox="1"/>
          <p:nvPr/>
        </p:nvSpPr>
        <p:spPr>
          <a:xfrm>
            <a:off x="2139735" y="5097926"/>
            <a:ext cx="3065496" cy="861774"/>
          </a:xfrm>
          <a:prstGeom prst="rect">
            <a:avLst/>
          </a:prstGeom>
          <a:noFill/>
        </p:spPr>
        <p:txBody>
          <a:bodyPr wrap="square" lIns="0" tIns="0" rIns="0" bIns="0" rtlCol="0" anchor="ctr">
            <a:spAutoFit/>
          </a:bodyPr>
          <a:lstStyle/>
          <a:p>
            <a:pPr algn="r"/>
            <a:r>
              <a:rPr lang="en-US" sz="1400" dirty="0">
                <a:solidFill>
                  <a:schemeClr val="bg2">
                    <a:lumMod val="10000"/>
                  </a:schemeClr>
                </a:solidFill>
              </a:rPr>
              <a:t>With </a:t>
            </a:r>
            <a:r>
              <a:rPr lang="en-US" sz="1400" dirty="0" smtClean="0">
                <a:solidFill>
                  <a:schemeClr val="bg2">
                    <a:lumMod val="10000"/>
                  </a:schemeClr>
                </a:solidFill>
              </a:rPr>
              <a:t>specialized </a:t>
            </a:r>
            <a:r>
              <a:rPr lang="en-US" sz="1400" dirty="0">
                <a:solidFill>
                  <a:schemeClr val="bg2">
                    <a:lumMod val="10000"/>
                  </a:schemeClr>
                </a:solidFill>
              </a:rPr>
              <a:t>team- Drupal CMS developers, We strives to provide you the most satisfactory web solutions that exceed your expectations. </a:t>
            </a:r>
          </a:p>
        </p:txBody>
      </p:sp>
      <p:sp>
        <p:nvSpPr>
          <p:cNvPr id="118" name="TextBox 117"/>
          <p:cNvSpPr txBox="1"/>
          <p:nvPr/>
        </p:nvSpPr>
        <p:spPr>
          <a:xfrm>
            <a:off x="7162703" y="3490991"/>
            <a:ext cx="2766219" cy="861774"/>
          </a:xfrm>
          <a:prstGeom prst="rect">
            <a:avLst/>
          </a:prstGeom>
          <a:noFill/>
        </p:spPr>
        <p:txBody>
          <a:bodyPr wrap="square" lIns="0" tIns="0" rIns="0" bIns="0" rtlCol="0" anchor="ctr">
            <a:spAutoFit/>
          </a:bodyPr>
          <a:lstStyle/>
          <a:p>
            <a:r>
              <a:rPr lang="en-US" sz="1400" dirty="0">
                <a:solidFill>
                  <a:schemeClr val="bg1"/>
                </a:solidFill>
              </a:rPr>
              <a:t>Aviox Technologies offers full-fledged Joomla Web development services by delivering customized and feature-rich services to clients.</a:t>
            </a:r>
          </a:p>
        </p:txBody>
      </p:sp>
      <p:sp>
        <p:nvSpPr>
          <p:cNvPr id="119" name="Oval 118"/>
          <p:cNvSpPr/>
          <p:nvPr/>
        </p:nvSpPr>
        <p:spPr>
          <a:xfrm>
            <a:off x="5653911" y="1882768"/>
            <a:ext cx="921132" cy="921132"/>
          </a:xfrm>
          <a:prstGeom prst="ellips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653911" y="3461312"/>
            <a:ext cx="921132" cy="9211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653911" y="5039853"/>
            <a:ext cx="921132" cy="921132"/>
          </a:xfrm>
          <a:prstGeom prst="ellips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6861585" y="2035558"/>
            <a:ext cx="1835595" cy="615553"/>
          </a:xfrm>
          <a:prstGeom prst="rect">
            <a:avLst/>
          </a:prstGeom>
          <a:noFill/>
        </p:spPr>
        <p:txBody>
          <a:bodyPr wrap="square" lIns="0" tIns="0" rIns="0" bIns="0" rtlCol="0" anchor="ctr">
            <a:spAutoFit/>
          </a:bodyPr>
          <a:lstStyle/>
          <a:p>
            <a:r>
              <a:rPr lang="en-US" sz="2000" b="1" dirty="0" smtClean="0">
                <a:solidFill>
                  <a:schemeClr val="bg1"/>
                </a:solidFill>
              </a:rPr>
              <a:t>WordPress</a:t>
            </a:r>
            <a:r>
              <a:rPr lang="en-US" sz="2000" b="1" dirty="0" smtClean="0">
                <a:solidFill>
                  <a:srgbClr val="47DF90"/>
                </a:solidFill>
              </a:rPr>
              <a:t> </a:t>
            </a:r>
            <a:r>
              <a:rPr lang="en-US" sz="2000" b="1" dirty="0" smtClean="0">
                <a:solidFill>
                  <a:schemeClr val="bg1"/>
                </a:solidFill>
              </a:rPr>
              <a:t>Websites</a:t>
            </a:r>
            <a:endParaRPr lang="en-US" sz="2000" b="1" dirty="0">
              <a:solidFill>
                <a:schemeClr val="bg1"/>
              </a:solidFill>
            </a:endParaRPr>
          </a:p>
        </p:txBody>
      </p:sp>
      <p:sp>
        <p:nvSpPr>
          <p:cNvPr id="123" name="TextBox 122"/>
          <p:cNvSpPr txBox="1"/>
          <p:nvPr/>
        </p:nvSpPr>
        <p:spPr>
          <a:xfrm>
            <a:off x="3596558" y="3545133"/>
            <a:ext cx="1835595" cy="615553"/>
          </a:xfrm>
          <a:prstGeom prst="rect">
            <a:avLst/>
          </a:prstGeom>
          <a:noFill/>
        </p:spPr>
        <p:txBody>
          <a:bodyPr wrap="square" lIns="0" tIns="0" rIns="0" bIns="0" rtlCol="0" anchor="ctr">
            <a:spAutoFit/>
          </a:bodyPr>
          <a:lstStyle/>
          <a:p>
            <a:pPr algn="r"/>
            <a:r>
              <a:rPr lang="en-US" sz="2000" b="1" dirty="0" smtClean="0">
                <a:ln w="0"/>
                <a:solidFill>
                  <a:schemeClr val="bg1"/>
                </a:solidFill>
                <a:effectLst>
                  <a:outerShdw blurRad="38100" dist="25400" dir="5400000" algn="ctr" rotWithShape="0">
                    <a:srgbClr val="6E747A">
                      <a:alpha val="43000"/>
                    </a:srgbClr>
                  </a:outerShdw>
                </a:effectLst>
              </a:rPr>
              <a:t>Joomla</a:t>
            </a:r>
            <a:r>
              <a:rPr lang="en-US" sz="2000" b="1" dirty="0" smtClean="0">
                <a:ln w="0"/>
                <a:solidFill>
                  <a:schemeClr val="accent1"/>
                </a:solidFill>
                <a:effectLst>
                  <a:outerShdw blurRad="38100" dist="25400" dir="5400000" algn="ctr" rotWithShape="0">
                    <a:srgbClr val="6E747A">
                      <a:alpha val="43000"/>
                    </a:srgbClr>
                  </a:outerShdw>
                </a:effectLst>
              </a:rPr>
              <a:t> </a:t>
            </a:r>
          </a:p>
          <a:p>
            <a:pPr algn="r"/>
            <a:r>
              <a:rPr lang="en-US" sz="2000" b="1" dirty="0" smtClean="0">
                <a:ln w="0"/>
                <a:solidFill>
                  <a:schemeClr val="accent1"/>
                </a:solidFill>
                <a:effectLst>
                  <a:outerShdw blurRad="38100" dist="25400" dir="5400000" algn="ctr" rotWithShape="0">
                    <a:srgbClr val="6E747A">
                      <a:alpha val="43000"/>
                    </a:srgbClr>
                  </a:outerShdw>
                </a:effectLst>
              </a:rPr>
              <a:t>Websites</a:t>
            </a:r>
            <a:endParaRPr lang="en-US" sz="2000" b="1" dirty="0">
              <a:ln w="0"/>
              <a:solidFill>
                <a:schemeClr val="accent1"/>
              </a:solidFill>
              <a:effectLst>
                <a:outerShdw blurRad="38100" dist="25400" dir="5400000" algn="ctr" rotWithShape="0">
                  <a:srgbClr val="6E747A">
                    <a:alpha val="43000"/>
                  </a:srgbClr>
                </a:outerShdw>
              </a:effectLst>
            </a:endParaRPr>
          </a:p>
        </p:txBody>
      </p:sp>
      <p:sp>
        <p:nvSpPr>
          <p:cNvPr id="124" name="TextBox 123"/>
          <p:cNvSpPr txBox="1"/>
          <p:nvPr/>
        </p:nvSpPr>
        <p:spPr>
          <a:xfrm>
            <a:off x="6861585" y="5346531"/>
            <a:ext cx="1835595" cy="307777"/>
          </a:xfrm>
          <a:prstGeom prst="rect">
            <a:avLst/>
          </a:prstGeom>
          <a:noFill/>
        </p:spPr>
        <p:txBody>
          <a:bodyPr wrap="square" lIns="0" tIns="0" rIns="0" bIns="0" rtlCol="0" anchor="ctr">
            <a:spAutoFit/>
          </a:bodyPr>
          <a:lstStyle/>
          <a:p>
            <a:r>
              <a:rPr lang="en-US" sz="2000" b="1" dirty="0" smtClean="0">
                <a:solidFill>
                  <a:schemeClr val="accent1"/>
                </a:solidFill>
              </a:rPr>
              <a:t>Drupal</a:t>
            </a:r>
            <a:r>
              <a:rPr lang="en-US" sz="2000" b="1" dirty="0">
                <a:solidFill>
                  <a:srgbClr val="47DF90"/>
                </a:solidFill>
              </a:rPr>
              <a:t> </a:t>
            </a:r>
            <a:r>
              <a:rPr lang="en-US" sz="2000" b="1" dirty="0" smtClean="0">
                <a:solidFill>
                  <a:schemeClr val="accent1"/>
                </a:solidFill>
              </a:rPr>
              <a:t>CMS</a:t>
            </a:r>
          </a:p>
        </p:txBody>
      </p:sp>
      <p:pic>
        <p:nvPicPr>
          <p:cNvPr id="125" name="Picture 12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797785" y="2046551"/>
            <a:ext cx="604559" cy="604559"/>
          </a:xfrm>
          <a:prstGeom prst="rect">
            <a:avLst/>
          </a:prstGeom>
        </p:spPr>
      </p:pic>
      <p:pic>
        <p:nvPicPr>
          <p:cNvPr id="126" name="Picture 12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867864" y="3614099"/>
            <a:ext cx="512712" cy="585956"/>
          </a:xfrm>
          <a:prstGeom prst="rect">
            <a:avLst/>
          </a:prstGeom>
        </p:spPr>
      </p:pic>
      <p:pic>
        <p:nvPicPr>
          <p:cNvPr id="127" name="Picture 12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806098" y="5189177"/>
            <a:ext cx="604559" cy="604559"/>
          </a:xfrm>
          <a:prstGeom prst="rect">
            <a:avLst/>
          </a:prstGeom>
        </p:spPr>
      </p:pic>
      <p:sp>
        <p:nvSpPr>
          <p:cNvPr id="128" name="Rectangle 127"/>
          <p:cNvSpPr/>
          <p:nvPr/>
        </p:nvSpPr>
        <p:spPr>
          <a:xfrm>
            <a:off x="3753085" y="-27314"/>
            <a:ext cx="5142914" cy="1023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E3D00E25-DE62-4556-8DEC-D7E63EDE83D1}"/>
              </a:ext>
            </a:extLst>
          </p:cNvPr>
          <p:cNvSpPr txBox="1"/>
          <p:nvPr/>
        </p:nvSpPr>
        <p:spPr>
          <a:xfrm>
            <a:off x="4326471" y="209769"/>
            <a:ext cx="4219341" cy="584775"/>
          </a:xfrm>
          <a:prstGeom prst="rect">
            <a:avLst/>
          </a:prstGeom>
          <a:noFill/>
        </p:spPr>
        <p:txBody>
          <a:bodyPr wrap="square" rtlCol="0">
            <a:spAutoFit/>
          </a:bodyPr>
          <a:lstStyle/>
          <a:p>
            <a:pPr algn="ctr"/>
            <a:r>
              <a:rPr lang="en-US" sz="3200" b="1"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CMS </a:t>
            </a:r>
            <a:r>
              <a:rPr lang="en-US" sz="3200" b="1" dirty="0" smtClean="0">
                <a:latin typeface="Open Sans" panose="020B0606030504020204" pitchFamily="34" charset="0"/>
                <a:ea typeface="Open Sans" panose="020B0606030504020204" pitchFamily="34" charset="0"/>
                <a:cs typeface="Open Sans" panose="020B0606030504020204" pitchFamily="34" charset="0"/>
              </a:rPr>
              <a:t>Frameworks</a:t>
            </a:r>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123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E8DF9E8-F8EF-47FE-B1FC-AF1579D8F882}"/>
              </a:ext>
            </a:extLst>
          </p:cNvPr>
          <p:cNvSpPr/>
          <p:nvPr/>
        </p:nvSpPr>
        <p:spPr>
          <a:xfrm rot="2700000">
            <a:off x="11334820" y="6515853"/>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8" name="Rectangle 27">
            <a:extLst>
              <a:ext uri="{FF2B5EF4-FFF2-40B4-BE49-F238E27FC236}">
                <a16:creationId xmlns:a16="http://schemas.microsoft.com/office/drawing/2014/main" id="{F2F1B2E1-71F1-4D77-BBDC-CD1CF23D9227}"/>
              </a:ext>
            </a:extLst>
          </p:cNvPr>
          <p:cNvSpPr/>
          <p:nvPr/>
        </p:nvSpPr>
        <p:spPr>
          <a:xfrm rot="2700000">
            <a:off x="-13141" y="6205387"/>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E34AF3-9404-44BE-A1EF-01A5287265D3}"/>
              </a:ext>
            </a:extLst>
          </p:cNvPr>
          <p:cNvSpPr/>
          <p:nvPr/>
        </p:nvSpPr>
        <p:spPr>
          <a:xfrm rot="2700000">
            <a:off x="11529117" y="67695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6478" b="28366"/>
          <a:stretch/>
        </p:blipFill>
        <p:spPr>
          <a:xfrm>
            <a:off x="0" y="0"/>
            <a:ext cx="12192000" cy="3852635"/>
          </a:xfrm>
          <a:prstGeom prst="rect">
            <a:avLst/>
          </a:prstGeom>
        </p:spPr>
      </p:pic>
      <p:sp>
        <p:nvSpPr>
          <p:cNvPr id="169" name="Rectangle 168"/>
          <p:cNvSpPr/>
          <p:nvPr/>
        </p:nvSpPr>
        <p:spPr>
          <a:xfrm>
            <a:off x="2731" y="0"/>
            <a:ext cx="12192000" cy="3853184"/>
          </a:xfrm>
          <a:prstGeom prst="rect">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9766300" y="-12700"/>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2" name="Picture 1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1614" y="219418"/>
            <a:ext cx="1695434" cy="480718"/>
          </a:xfrm>
          <a:prstGeom prst="rect">
            <a:avLst/>
          </a:prstGeom>
        </p:spPr>
      </p:pic>
      <p:sp>
        <p:nvSpPr>
          <p:cNvPr id="173" name="Freeform 30">
            <a:extLst>
              <a:ext uri="{FF2B5EF4-FFF2-40B4-BE49-F238E27FC236}">
                <a16:creationId xmlns:a16="http://schemas.microsoft.com/office/drawing/2014/main" id="{F8395183-A0CC-461A-8AC3-44E82647D8FF}"/>
              </a:ext>
            </a:extLst>
          </p:cNvPr>
          <p:cNvSpPr/>
          <p:nvPr/>
        </p:nvSpPr>
        <p:spPr>
          <a:xfrm>
            <a:off x="845738" y="219418"/>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3" name="Rectangle 302">
            <a:extLst>
              <a:ext uri="{FF2B5EF4-FFF2-40B4-BE49-F238E27FC236}">
                <a16:creationId xmlns:a16="http://schemas.microsoft.com/office/drawing/2014/main" id="{367207F8-A9AC-4925-9207-5ED508449629}"/>
              </a:ext>
            </a:extLst>
          </p:cNvPr>
          <p:cNvSpPr/>
          <p:nvPr/>
        </p:nvSpPr>
        <p:spPr>
          <a:xfrm rot="2700000">
            <a:off x="11555674" y="1619535"/>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707902E-BAB6-47A3-9CD3-92A147C17D19}"/>
              </a:ext>
            </a:extLst>
          </p:cNvPr>
          <p:cNvCxnSpPr/>
          <p:nvPr/>
        </p:nvCxnSpPr>
        <p:spPr>
          <a:xfrm>
            <a:off x="110025" y="2901975"/>
            <a:ext cx="12192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09999C7-AEDE-4683-B9A0-BAC2F1C021A9}"/>
              </a:ext>
            </a:extLst>
          </p:cNvPr>
          <p:cNvSpPr/>
          <p:nvPr/>
        </p:nvSpPr>
        <p:spPr>
          <a:xfrm>
            <a:off x="1470468" y="2162764"/>
            <a:ext cx="1478422" cy="1478422"/>
          </a:xfrm>
          <a:prstGeom prst="ellipse">
            <a:avLst/>
          </a:prstGeom>
          <a:solidFill>
            <a:schemeClr val="bg1"/>
          </a:solidFill>
          <a:ln w="38100">
            <a:solidFill>
              <a:srgbClr val="FCC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Oval 33">
            <a:extLst>
              <a:ext uri="{FF2B5EF4-FFF2-40B4-BE49-F238E27FC236}">
                <a16:creationId xmlns:a16="http://schemas.microsoft.com/office/drawing/2014/main" id="{039DAD4E-3173-4F71-952C-21A1449BCF1B}"/>
              </a:ext>
            </a:extLst>
          </p:cNvPr>
          <p:cNvSpPr/>
          <p:nvPr/>
        </p:nvSpPr>
        <p:spPr>
          <a:xfrm>
            <a:off x="5466814" y="2162764"/>
            <a:ext cx="1478422" cy="1478422"/>
          </a:xfrm>
          <a:prstGeom prst="ellipse">
            <a:avLst/>
          </a:prstGeom>
          <a:solidFill>
            <a:schemeClr val="bg1"/>
          </a:solidFill>
          <a:ln w="38100">
            <a:solidFill>
              <a:srgbClr val="ED62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35" name="Chart 34">
            <a:extLst>
              <a:ext uri="{FF2B5EF4-FFF2-40B4-BE49-F238E27FC236}">
                <a16:creationId xmlns:a16="http://schemas.microsoft.com/office/drawing/2014/main" id="{2A30411F-DCD9-4C3D-970E-2616B137B136}"/>
              </a:ext>
            </a:extLst>
          </p:cNvPr>
          <p:cNvGraphicFramePr/>
          <p:nvPr/>
        </p:nvGraphicFramePr>
        <p:xfrm>
          <a:off x="948225" y="1846587"/>
          <a:ext cx="2522909" cy="21107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9E041238-8433-44AA-818B-A6548175FEEE}"/>
              </a:ext>
            </a:extLst>
          </p:cNvPr>
          <p:cNvGraphicFramePr/>
          <p:nvPr/>
        </p:nvGraphicFramePr>
        <p:xfrm>
          <a:off x="4944571" y="1846587"/>
          <a:ext cx="2522909" cy="2110776"/>
        </p:xfrm>
        <a:graphic>
          <a:graphicData uri="http://schemas.openxmlformats.org/drawingml/2006/chart">
            <c:chart xmlns:c="http://schemas.openxmlformats.org/drawingml/2006/chart" xmlns:r="http://schemas.openxmlformats.org/officeDocument/2006/relationships" r:id="rId6"/>
          </a:graphicData>
        </a:graphic>
      </p:graphicFrame>
      <p:sp>
        <p:nvSpPr>
          <p:cNvPr id="37" name="Oval 36">
            <a:extLst>
              <a:ext uri="{FF2B5EF4-FFF2-40B4-BE49-F238E27FC236}">
                <a16:creationId xmlns:a16="http://schemas.microsoft.com/office/drawing/2014/main" id="{03CCE6B3-654F-4ABF-BCB0-DEA34F3A5D32}"/>
              </a:ext>
            </a:extLst>
          </p:cNvPr>
          <p:cNvSpPr/>
          <p:nvPr/>
        </p:nvSpPr>
        <p:spPr>
          <a:xfrm>
            <a:off x="9242868" y="2162764"/>
            <a:ext cx="1478422" cy="1478422"/>
          </a:xfrm>
          <a:prstGeom prst="ellipse">
            <a:avLst/>
          </a:prstGeom>
          <a:solidFill>
            <a:schemeClr val="bg1"/>
          </a:solidFill>
          <a:ln w="38100">
            <a:solidFill>
              <a:srgbClr val="152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38" name="Chart 37">
            <a:extLst>
              <a:ext uri="{FF2B5EF4-FFF2-40B4-BE49-F238E27FC236}">
                <a16:creationId xmlns:a16="http://schemas.microsoft.com/office/drawing/2014/main" id="{86499334-222C-435C-8A43-FE9773DF7EE7}"/>
              </a:ext>
            </a:extLst>
          </p:cNvPr>
          <p:cNvGraphicFramePr/>
          <p:nvPr/>
        </p:nvGraphicFramePr>
        <p:xfrm>
          <a:off x="8720625" y="1846587"/>
          <a:ext cx="2522909" cy="2110776"/>
        </p:xfrm>
        <a:graphic>
          <a:graphicData uri="http://schemas.openxmlformats.org/drawingml/2006/chart">
            <c:chart xmlns:c="http://schemas.openxmlformats.org/drawingml/2006/chart" xmlns:r="http://schemas.openxmlformats.org/officeDocument/2006/relationships" r:id="rId7"/>
          </a:graphicData>
        </a:graphic>
      </p:graphicFrame>
      <p:sp>
        <p:nvSpPr>
          <p:cNvPr id="39" name="Oval 38">
            <a:extLst>
              <a:ext uri="{FF2B5EF4-FFF2-40B4-BE49-F238E27FC236}">
                <a16:creationId xmlns:a16="http://schemas.microsoft.com/office/drawing/2014/main" id="{E1F36AF9-6606-45E7-AE91-3856ADC107EC}"/>
              </a:ext>
            </a:extLst>
          </p:cNvPr>
          <p:cNvSpPr/>
          <p:nvPr/>
        </p:nvSpPr>
        <p:spPr>
          <a:xfrm>
            <a:off x="1796868" y="2489164"/>
            <a:ext cx="825622" cy="825622"/>
          </a:xfrm>
          <a:prstGeom prst="ellipse">
            <a:avLst/>
          </a:prstGeom>
          <a:solidFill>
            <a:srgbClr val="FDD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b="1" dirty="0">
              <a:solidFill>
                <a:schemeClr val="bg1"/>
              </a:solidFill>
              <a:latin typeface="+mj-lt"/>
            </a:endParaRPr>
          </a:p>
        </p:txBody>
      </p:sp>
      <p:sp>
        <p:nvSpPr>
          <p:cNvPr id="40" name="Oval 39">
            <a:extLst>
              <a:ext uri="{FF2B5EF4-FFF2-40B4-BE49-F238E27FC236}">
                <a16:creationId xmlns:a16="http://schemas.microsoft.com/office/drawing/2014/main" id="{297874FC-ABA4-489F-A7F8-F706A9194EB9}"/>
              </a:ext>
            </a:extLst>
          </p:cNvPr>
          <p:cNvSpPr/>
          <p:nvPr/>
        </p:nvSpPr>
        <p:spPr>
          <a:xfrm>
            <a:off x="5793214" y="2489164"/>
            <a:ext cx="825622" cy="825622"/>
          </a:xfrm>
          <a:prstGeom prst="ellipse">
            <a:avLst/>
          </a:prstGeom>
          <a:solidFill>
            <a:srgbClr val="F28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b="1" dirty="0">
              <a:solidFill>
                <a:schemeClr val="bg1"/>
              </a:solidFill>
              <a:latin typeface="+mj-lt"/>
            </a:endParaRPr>
          </a:p>
        </p:txBody>
      </p:sp>
      <p:sp>
        <p:nvSpPr>
          <p:cNvPr id="41" name="Oval 40">
            <a:extLst>
              <a:ext uri="{FF2B5EF4-FFF2-40B4-BE49-F238E27FC236}">
                <a16:creationId xmlns:a16="http://schemas.microsoft.com/office/drawing/2014/main" id="{8FFD7C86-5742-4283-BB00-056E5F01E14E}"/>
              </a:ext>
            </a:extLst>
          </p:cNvPr>
          <p:cNvSpPr/>
          <p:nvPr/>
        </p:nvSpPr>
        <p:spPr>
          <a:xfrm>
            <a:off x="9569268" y="2489164"/>
            <a:ext cx="825622" cy="825622"/>
          </a:xfrm>
          <a:prstGeom prst="ellipse">
            <a:avLst/>
          </a:prstGeom>
          <a:solidFill>
            <a:srgbClr val="214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b="1" dirty="0">
              <a:solidFill>
                <a:schemeClr val="bg1"/>
              </a:solidFill>
              <a:latin typeface="+mj-lt"/>
            </a:endParaRPr>
          </a:p>
        </p:txBody>
      </p:sp>
      <p:sp>
        <p:nvSpPr>
          <p:cNvPr id="42" name="TextBox 39">
            <a:extLst>
              <a:ext uri="{FF2B5EF4-FFF2-40B4-BE49-F238E27FC236}">
                <a16:creationId xmlns:a16="http://schemas.microsoft.com/office/drawing/2014/main" id="{57E5BFF7-3653-45CB-A426-88C6A0FC7464}"/>
              </a:ext>
            </a:extLst>
          </p:cNvPr>
          <p:cNvSpPr txBox="1"/>
          <p:nvPr/>
        </p:nvSpPr>
        <p:spPr>
          <a:xfrm>
            <a:off x="747992" y="4403946"/>
            <a:ext cx="2923374" cy="253915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GB" sz="2400" b="1" dirty="0" smtClean="0">
                <a:latin typeface="Noto Sans" panose="020B0502040504020204" pitchFamily="34"/>
              </a:rPr>
              <a:t>IOS App</a:t>
            </a:r>
            <a:endParaRPr lang="en-US" sz="2400" dirty="0" smtClean="0"/>
          </a:p>
          <a:p>
            <a:pPr algn="ctr"/>
            <a:r>
              <a:rPr lang="en-US" sz="1400" dirty="0"/>
              <a:t>If you have a vision for getting a high-valued product delivered, we would love to </a:t>
            </a:r>
            <a:r>
              <a:rPr lang="en-US" sz="1400" dirty="0" smtClean="0"/>
              <a:t>bring </a:t>
            </a:r>
            <a:r>
              <a:rPr lang="en-US" sz="1400" dirty="0"/>
              <a:t>your ideas and innovation to life. Being a full-stack iOS applications development service provider, we have developed and deployed several iOS solutions. </a:t>
            </a:r>
          </a:p>
          <a:p>
            <a:r>
              <a:rPr lang="en-US" sz="1400" dirty="0"/>
              <a:t/>
            </a:r>
            <a:br>
              <a:rPr lang="en-US" sz="1400" dirty="0"/>
            </a:br>
            <a:endParaRPr lang="en-US" sz="1400" dirty="0"/>
          </a:p>
        </p:txBody>
      </p:sp>
      <p:cxnSp>
        <p:nvCxnSpPr>
          <p:cNvPr id="45" name="Straight Connector 44">
            <a:extLst>
              <a:ext uri="{FF2B5EF4-FFF2-40B4-BE49-F238E27FC236}">
                <a16:creationId xmlns:a16="http://schemas.microsoft.com/office/drawing/2014/main" id="{19258C1B-67D6-46FA-8FE7-C47E1CA65C22}"/>
              </a:ext>
            </a:extLst>
          </p:cNvPr>
          <p:cNvCxnSpPr>
            <a:cxnSpLocks/>
          </p:cNvCxnSpPr>
          <p:nvPr/>
        </p:nvCxnSpPr>
        <p:spPr>
          <a:xfrm>
            <a:off x="2209679" y="3957363"/>
            <a:ext cx="0" cy="320057"/>
          </a:xfrm>
          <a:prstGeom prst="line">
            <a:avLst/>
          </a:prstGeom>
          <a:ln w="38100">
            <a:solidFill>
              <a:srgbClr val="404040"/>
            </a:solidFill>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46BC19D-ACC1-4488-ABA1-C99FC861303D}"/>
              </a:ext>
            </a:extLst>
          </p:cNvPr>
          <p:cNvCxnSpPr>
            <a:cxnSpLocks/>
          </p:cNvCxnSpPr>
          <p:nvPr/>
        </p:nvCxnSpPr>
        <p:spPr>
          <a:xfrm>
            <a:off x="6206025" y="3957363"/>
            <a:ext cx="0" cy="320057"/>
          </a:xfrm>
          <a:prstGeom prst="line">
            <a:avLst/>
          </a:prstGeom>
          <a:ln w="38100">
            <a:solidFill>
              <a:srgbClr val="404040"/>
            </a:solidFill>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D25845-D056-4742-84AA-7D5EB31CB6AB}"/>
              </a:ext>
            </a:extLst>
          </p:cNvPr>
          <p:cNvCxnSpPr>
            <a:cxnSpLocks/>
          </p:cNvCxnSpPr>
          <p:nvPr/>
        </p:nvCxnSpPr>
        <p:spPr>
          <a:xfrm>
            <a:off x="9982079" y="3957363"/>
            <a:ext cx="0" cy="320057"/>
          </a:xfrm>
          <a:prstGeom prst="line">
            <a:avLst/>
          </a:prstGeom>
          <a:ln w="38100">
            <a:solidFill>
              <a:srgbClr val="404040"/>
            </a:solidFill>
            <a:tailEnd type="oval"/>
          </a:ln>
        </p:spPr>
        <p:style>
          <a:lnRef idx="1">
            <a:schemeClr val="accent1"/>
          </a:lnRef>
          <a:fillRef idx="0">
            <a:schemeClr val="accent1"/>
          </a:fillRef>
          <a:effectRef idx="0">
            <a:schemeClr val="accent1"/>
          </a:effectRef>
          <a:fontRef idx="minor">
            <a:schemeClr val="tx1"/>
          </a:fontRef>
        </p:style>
      </p:cxnSp>
      <p:sp>
        <p:nvSpPr>
          <p:cNvPr id="48" name="TextBox 39">
            <a:extLst>
              <a:ext uri="{FF2B5EF4-FFF2-40B4-BE49-F238E27FC236}">
                <a16:creationId xmlns:a16="http://schemas.microsoft.com/office/drawing/2014/main" id="{57E5BFF7-3653-45CB-A426-88C6A0FC7464}"/>
              </a:ext>
            </a:extLst>
          </p:cNvPr>
          <p:cNvSpPr txBox="1"/>
          <p:nvPr/>
        </p:nvSpPr>
        <p:spPr>
          <a:xfrm>
            <a:off x="4714426" y="4459364"/>
            <a:ext cx="2923374" cy="253915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GB" sz="2400" b="1" dirty="0" smtClean="0">
                <a:latin typeface="Noto Sans" panose="020B0502040504020204" pitchFamily="34"/>
              </a:rPr>
              <a:t>Android App</a:t>
            </a:r>
            <a:endParaRPr lang="en-US" sz="2400" dirty="0" smtClean="0"/>
          </a:p>
          <a:p>
            <a:pPr algn="ctr"/>
            <a:r>
              <a:rPr lang="en-US" sz="1400" dirty="0"/>
              <a:t>Being a top app development company, we execute a strategy to provide viable solutions, uplifting your development strategy, designing the seamless experience, and developing the applications that add an unmatched value to users' lives.</a:t>
            </a:r>
          </a:p>
          <a:p>
            <a:r>
              <a:rPr lang="en-US" sz="1400" dirty="0"/>
              <a:t/>
            </a:r>
            <a:br>
              <a:rPr lang="en-US" sz="1400" dirty="0"/>
            </a:br>
            <a:endParaRPr lang="en-US" sz="1400" dirty="0"/>
          </a:p>
        </p:txBody>
      </p:sp>
      <p:sp>
        <p:nvSpPr>
          <p:cNvPr id="49" name="TextBox 39">
            <a:extLst>
              <a:ext uri="{FF2B5EF4-FFF2-40B4-BE49-F238E27FC236}">
                <a16:creationId xmlns:a16="http://schemas.microsoft.com/office/drawing/2014/main" id="{57E5BFF7-3653-45CB-A426-88C6A0FC7464}"/>
              </a:ext>
            </a:extLst>
          </p:cNvPr>
          <p:cNvSpPr txBox="1"/>
          <p:nvPr/>
        </p:nvSpPr>
        <p:spPr>
          <a:xfrm>
            <a:off x="8520391" y="5089604"/>
            <a:ext cx="2923374" cy="1723549"/>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t>Being </a:t>
            </a:r>
            <a:r>
              <a:rPr lang="en-US" sz="1400" dirty="0"/>
              <a:t>a leading React Native app development company, we follow incredibly sophisticated methods and approaches in successfully deploying the hundreds of innovative solutions globally. </a:t>
            </a:r>
          </a:p>
          <a:p>
            <a:r>
              <a:rPr lang="en-US" sz="1400" dirty="0"/>
              <a:t/>
            </a:r>
            <a:br>
              <a:rPr lang="en-US" sz="1400" dirty="0"/>
            </a:br>
            <a:endParaRPr lang="en-US" sz="1400" dirty="0"/>
          </a:p>
        </p:txBody>
      </p:sp>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950109" y="2559223"/>
            <a:ext cx="469241" cy="625654"/>
          </a:xfrm>
          <a:prstGeom prst="rect">
            <a:avLst/>
          </a:prstGeom>
        </p:spPr>
      </p:pic>
      <p:pic>
        <p:nvPicPr>
          <p:cNvPr id="6" name="Picture 5"/>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917448" y="2621076"/>
            <a:ext cx="577154" cy="513026"/>
          </a:xfrm>
          <a:prstGeom prst="rect">
            <a:avLst/>
          </a:prstGeom>
        </p:spPr>
      </p:pic>
      <p:pic>
        <p:nvPicPr>
          <p:cNvPr id="43" name="Picture 42"/>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11385" y="2631281"/>
            <a:ext cx="541387" cy="541387"/>
          </a:xfrm>
          <a:prstGeom prst="rect">
            <a:avLst/>
          </a:prstGeom>
        </p:spPr>
      </p:pic>
      <p:sp>
        <p:nvSpPr>
          <p:cNvPr id="2" name="Rectangle 1"/>
          <p:cNvSpPr/>
          <p:nvPr/>
        </p:nvSpPr>
        <p:spPr>
          <a:xfrm>
            <a:off x="8075498" y="4446129"/>
            <a:ext cx="3813160" cy="587469"/>
          </a:xfrm>
          <a:prstGeom prst="rect">
            <a:avLst/>
          </a:prstGeom>
        </p:spPr>
        <p:txBody>
          <a:bodyPr wrap="none">
            <a:spAutoFit/>
          </a:bodyPr>
          <a:lstStyle/>
          <a:p>
            <a:pPr algn="ctr">
              <a:lnSpc>
                <a:spcPct val="150000"/>
              </a:lnSpc>
            </a:pPr>
            <a:r>
              <a:rPr lang="en-GB" sz="2400" b="1" dirty="0">
                <a:latin typeface="Noto Sans" panose="020B0502040504020204" pitchFamily="34"/>
              </a:rPr>
              <a:t>React Native/Flutter App</a:t>
            </a:r>
            <a:endParaRPr lang="en-US" sz="2400" dirty="0"/>
          </a:p>
        </p:txBody>
      </p:sp>
      <p:sp>
        <p:nvSpPr>
          <p:cNvPr id="44" name="Rectangle 43"/>
          <p:cNvSpPr/>
          <p:nvPr/>
        </p:nvSpPr>
        <p:spPr>
          <a:xfrm>
            <a:off x="3753085" y="-27314"/>
            <a:ext cx="5142914" cy="111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3D00E25-DE62-4556-8DEC-D7E63EDE83D1}"/>
              </a:ext>
            </a:extLst>
          </p:cNvPr>
          <p:cNvSpPr txBox="1"/>
          <p:nvPr/>
        </p:nvSpPr>
        <p:spPr>
          <a:xfrm>
            <a:off x="4287721" y="266412"/>
            <a:ext cx="4219341" cy="584775"/>
          </a:xfrm>
          <a:prstGeom prst="rect">
            <a:avLst/>
          </a:prstGeom>
          <a:noFill/>
        </p:spPr>
        <p:txBody>
          <a:bodyPr wrap="square" rtlCol="0">
            <a:spAutoFit/>
          </a:bodyPr>
          <a:lstStyle/>
          <a:p>
            <a:pPr algn="ctr"/>
            <a:r>
              <a:rPr lang="en-US" sz="3200" b="1"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Mobile </a:t>
            </a:r>
            <a:r>
              <a:rPr lang="en-US" sz="3200" b="1" dirty="0" smtClean="0">
                <a:latin typeface="Open Sans" panose="020B0606030504020204" pitchFamily="34" charset="0"/>
                <a:ea typeface="Open Sans" panose="020B0606030504020204" pitchFamily="34" charset="0"/>
                <a:cs typeface="Open Sans" panose="020B0606030504020204" pitchFamily="34" charset="0"/>
              </a:rPr>
              <a:t>Application</a:t>
            </a:r>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2065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E8DF9E8-F8EF-47FE-B1FC-AF1579D8F882}"/>
              </a:ext>
            </a:extLst>
          </p:cNvPr>
          <p:cNvSpPr/>
          <p:nvPr/>
        </p:nvSpPr>
        <p:spPr>
          <a:xfrm rot="2700000">
            <a:off x="11334820" y="6515853"/>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8" name="Rectangle 27">
            <a:extLst>
              <a:ext uri="{FF2B5EF4-FFF2-40B4-BE49-F238E27FC236}">
                <a16:creationId xmlns:a16="http://schemas.microsoft.com/office/drawing/2014/main" id="{F2F1B2E1-71F1-4D77-BBDC-CD1CF23D9227}"/>
              </a:ext>
            </a:extLst>
          </p:cNvPr>
          <p:cNvSpPr/>
          <p:nvPr/>
        </p:nvSpPr>
        <p:spPr>
          <a:xfrm rot="2700000">
            <a:off x="-13141" y="6205387"/>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E34AF3-9404-44BE-A1EF-01A5287265D3}"/>
              </a:ext>
            </a:extLst>
          </p:cNvPr>
          <p:cNvSpPr/>
          <p:nvPr/>
        </p:nvSpPr>
        <p:spPr>
          <a:xfrm rot="2700000">
            <a:off x="11529117" y="67695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6478" b="28366"/>
          <a:stretch/>
        </p:blipFill>
        <p:spPr>
          <a:xfrm>
            <a:off x="0" y="0"/>
            <a:ext cx="12192000" cy="3852635"/>
          </a:xfrm>
          <a:prstGeom prst="rect">
            <a:avLst/>
          </a:prstGeom>
        </p:spPr>
      </p:pic>
      <p:sp>
        <p:nvSpPr>
          <p:cNvPr id="169" name="Rectangle 168"/>
          <p:cNvSpPr/>
          <p:nvPr/>
        </p:nvSpPr>
        <p:spPr>
          <a:xfrm>
            <a:off x="2731" y="0"/>
            <a:ext cx="12192000" cy="3853184"/>
          </a:xfrm>
          <a:prstGeom prst="rect">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9766300" y="-12700"/>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2" name="Picture 1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1614" y="219418"/>
            <a:ext cx="1695434" cy="480718"/>
          </a:xfrm>
          <a:prstGeom prst="rect">
            <a:avLst/>
          </a:prstGeom>
        </p:spPr>
      </p:pic>
      <p:sp>
        <p:nvSpPr>
          <p:cNvPr id="173" name="Freeform 30">
            <a:extLst>
              <a:ext uri="{FF2B5EF4-FFF2-40B4-BE49-F238E27FC236}">
                <a16:creationId xmlns:a16="http://schemas.microsoft.com/office/drawing/2014/main" id="{F8395183-A0CC-461A-8AC3-44E82647D8FF}"/>
              </a:ext>
            </a:extLst>
          </p:cNvPr>
          <p:cNvSpPr/>
          <p:nvPr/>
        </p:nvSpPr>
        <p:spPr>
          <a:xfrm>
            <a:off x="845738" y="219418"/>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3" name="Rectangle 302">
            <a:extLst>
              <a:ext uri="{FF2B5EF4-FFF2-40B4-BE49-F238E27FC236}">
                <a16:creationId xmlns:a16="http://schemas.microsoft.com/office/drawing/2014/main" id="{367207F8-A9AC-4925-9207-5ED508449629}"/>
              </a:ext>
            </a:extLst>
          </p:cNvPr>
          <p:cNvSpPr/>
          <p:nvPr/>
        </p:nvSpPr>
        <p:spPr>
          <a:xfrm rot="2700000">
            <a:off x="11555674" y="1619535"/>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707902E-BAB6-47A3-9CD3-92A147C17D19}"/>
              </a:ext>
            </a:extLst>
          </p:cNvPr>
          <p:cNvCxnSpPr/>
          <p:nvPr/>
        </p:nvCxnSpPr>
        <p:spPr>
          <a:xfrm>
            <a:off x="110025" y="2901975"/>
            <a:ext cx="12192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09999C7-AEDE-4683-B9A0-BAC2F1C021A9}"/>
              </a:ext>
            </a:extLst>
          </p:cNvPr>
          <p:cNvSpPr/>
          <p:nvPr/>
        </p:nvSpPr>
        <p:spPr>
          <a:xfrm>
            <a:off x="1470468" y="2162764"/>
            <a:ext cx="1478422" cy="1478422"/>
          </a:xfrm>
          <a:prstGeom prst="ellipse">
            <a:avLst/>
          </a:prstGeom>
          <a:solidFill>
            <a:schemeClr val="bg1"/>
          </a:solidFill>
          <a:ln w="38100">
            <a:solidFill>
              <a:srgbClr val="FCC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Oval 33">
            <a:extLst>
              <a:ext uri="{FF2B5EF4-FFF2-40B4-BE49-F238E27FC236}">
                <a16:creationId xmlns:a16="http://schemas.microsoft.com/office/drawing/2014/main" id="{039DAD4E-3173-4F71-952C-21A1449BCF1B}"/>
              </a:ext>
            </a:extLst>
          </p:cNvPr>
          <p:cNvSpPr/>
          <p:nvPr/>
        </p:nvSpPr>
        <p:spPr>
          <a:xfrm>
            <a:off x="5466814" y="2162764"/>
            <a:ext cx="1478422" cy="1478422"/>
          </a:xfrm>
          <a:prstGeom prst="ellipse">
            <a:avLst/>
          </a:prstGeom>
          <a:solidFill>
            <a:schemeClr val="bg1"/>
          </a:solidFill>
          <a:ln w="38100">
            <a:solidFill>
              <a:srgbClr val="ED62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35" name="Chart 34">
            <a:extLst>
              <a:ext uri="{FF2B5EF4-FFF2-40B4-BE49-F238E27FC236}">
                <a16:creationId xmlns:a16="http://schemas.microsoft.com/office/drawing/2014/main" id="{2A30411F-DCD9-4C3D-970E-2616B137B136}"/>
              </a:ext>
            </a:extLst>
          </p:cNvPr>
          <p:cNvGraphicFramePr/>
          <p:nvPr/>
        </p:nvGraphicFramePr>
        <p:xfrm>
          <a:off x="948225" y="1846587"/>
          <a:ext cx="2522909" cy="21107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9E041238-8433-44AA-818B-A6548175FEEE}"/>
              </a:ext>
            </a:extLst>
          </p:cNvPr>
          <p:cNvGraphicFramePr/>
          <p:nvPr/>
        </p:nvGraphicFramePr>
        <p:xfrm>
          <a:off x="4944571" y="1846587"/>
          <a:ext cx="2522909" cy="2110776"/>
        </p:xfrm>
        <a:graphic>
          <a:graphicData uri="http://schemas.openxmlformats.org/drawingml/2006/chart">
            <c:chart xmlns:c="http://schemas.openxmlformats.org/drawingml/2006/chart" xmlns:r="http://schemas.openxmlformats.org/officeDocument/2006/relationships" r:id="rId6"/>
          </a:graphicData>
        </a:graphic>
      </p:graphicFrame>
      <p:sp>
        <p:nvSpPr>
          <p:cNvPr id="37" name="Oval 36">
            <a:extLst>
              <a:ext uri="{FF2B5EF4-FFF2-40B4-BE49-F238E27FC236}">
                <a16:creationId xmlns:a16="http://schemas.microsoft.com/office/drawing/2014/main" id="{03CCE6B3-654F-4ABF-BCB0-DEA34F3A5D32}"/>
              </a:ext>
            </a:extLst>
          </p:cNvPr>
          <p:cNvSpPr/>
          <p:nvPr/>
        </p:nvSpPr>
        <p:spPr>
          <a:xfrm>
            <a:off x="9242868" y="2162764"/>
            <a:ext cx="1478422" cy="1478422"/>
          </a:xfrm>
          <a:prstGeom prst="ellipse">
            <a:avLst/>
          </a:prstGeom>
          <a:solidFill>
            <a:schemeClr val="bg1"/>
          </a:solidFill>
          <a:ln w="38100">
            <a:solidFill>
              <a:srgbClr val="152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38" name="Chart 37">
            <a:extLst>
              <a:ext uri="{FF2B5EF4-FFF2-40B4-BE49-F238E27FC236}">
                <a16:creationId xmlns:a16="http://schemas.microsoft.com/office/drawing/2014/main" id="{86499334-222C-435C-8A43-FE9773DF7EE7}"/>
              </a:ext>
            </a:extLst>
          </p:cNvPr>
          <p:cNvGraphicFramePr/>
          <p:nvPr/>
        </p:nvGraphicFramePr>
        <p:xfrm>
          <a:off x="8720625" y="1846587"/>
          <a:ext cx="2522909" cy="2110776"/>
        </p:xfrm>
        <a:graphic>
          <a:graphicData uri="http://schemas.openxmlformats.org/drawingml/2006/chart">
            <c:chart xmlns:c="http://schemas.openxmlformats.org/drawingml/2006/chart" xmlns:r="http://schemas.openxmlformats.org/officeDocument/2006/relationships" r:id="rId7"/>
          </a:graphicData>
        </a:graphic>
      </p:graphicFrame>
      <p:sp>
        <p:nvSpPr>
          <p:cNvPr id="39" name="Oval 38">
            <a:extLst>
              <a:ext uri="{FF2B5EF4-FFF2-40B4-BE49-F238E27FC236}">
                <a16:creationId xmlns:a16="http://schemas.microsoft.com/office/drawing/2014/main" id="{E1F36AF9-6606-45E7-AE91-3856ADC107EC}"/>
              </a:ext>
            </a:extLst>
          </p:cNvPr>
          <p:cNvSpPr/>
          <p:nvPr/>
        </p:nvSpPr>
        <p:spPr>
          <a:xfrm>
            <a:off x="1796868" y="2489164"/>
            <a:ext cx="825622" cy="825622"/>
          </a:xfrm>
          <a:prstGeom prst="ellipse">
            <a:avLst/>
          </a:prstGeom>
          <a:solidFill>
            <a:srgbClr val="FDD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b="1" dirty="0">
              <a:solidFill>
                <a:schemeClr val="bg1"/>
              </a:solidFill>
              <a:latin typeface="+mj-lt"/>
            </a:endParaRPr>
          </a:p>
        </p:txBody>
      </p:sp>
      <p:sp>
        <p:nvSpPr>
          <p:cNvPr id="40" name="Oval 39">
            <a:extLst>
              <a:ext uri="{FF2B5EF4-FFF2-40B4-BE49-F238E27FC236}">
                <a16:creationId xmlns:a16="http://schemas.microsoft.com/office/drawing/2014/main" id="{297874FC-ABA4-489F-A7F8-F706A9194EB9}"/>
              </a:ext>
            </a:extLst>
          </p:cNvPr>
          <p:cNvSpPr/>
          <p:nvPr/>
        </p:nvSpPr>
        <p:spPr>
          <a:xfrm>
            <a:off x="5793214" y="2489164"/>
            <a:ext cx="825622" cy="825622"/>
          </a:xfrm>
          <a:prstGeom prst="ellipse">
            <a:avLst/>
          </a:prstGeom>
          <a:solidFill>
            <a:srgbClr val="F28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b="1" dirty="0">
              <a:solidFill>
                <a:schemeClr val="bg1"/>
              </a:solidFill>
              <a:latin typeface="+mj-lt"/>
            </a:endParaRPr>
          </a:p>
        </p:txBody>
      </p:sp>
      <p:sp>
        <p:nvSpPr>
          <p:cNvPr id="41" name="Oval 40">
            <a:extLst>
              <a:ext uri="{FF2B5EF4-FFF2-40B4-BE49-F238E27FC236}">
                <a16:creationId xmlns:a16="http://schemas.microsoft.com/office/drawing/2014/main" id="{8FFD7C86-5742-4283-BB00-056E5F01E14E}"/>
              </a:ext>
            </a:extLst>
          </p:cNvPr>
          <p:cNvSpPr/>
          <p:nvPr/>
        </p:nvSpPr>
        <p:spPr>
          <a:xfrm>
            <a:off x="9569268" y="2489164"/>
            <a:ext cx="825622" cy="825622"/>
          </a:xfrm>
          <a:prstGeom prst="ellipse">
            <a:avLst/>
          </a:prstGeom>
          <a:solidFill>
            <a:srgbClr val="214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b="1" dirty="0">
              <a:solidFill>
                <a:schemeClr val="bg1"/>
              </a:solidFill>
              <a:latin typeface="+mj-lt"/>
            </a:endParaRPr>
          </a:p>
        </p:txBody>
      </p:sp>
      <p:sp>
        <p:nvSpPr>
          <p:cNvPr id="42" name="TextBox 39">
            <a:extLst>
              <a:ext uri="{FF2B5EF4-FFF2-40B4-BE49-F238E27FC236}">
                <a16:creationId xmlns:a16="http://schemas.microsoft.com/office/drawing/2014/main" id="{57E5BFF7-3653-45CB-A426-88C6A0FC7464}"/>
              </a:ext>
            </a:extLst>
          </p:cNvPr>
          <p:cNvSpPr txBox="1"/>
          <p:nvPr/>
        </p:nvSpPr>
        <p:spPr>
          <a:xfrm>
            <a:off x="845738" y="4353041"/>
            <a:ext cx="2923374" cy="163121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IN" sz="2400" b="1" dirty="0">
                <a:latin typeface="Noto Sans" panose="020B0502040504020204" pitchFamily="34"/>
              </a:rPr>
              <a:t>Communication</a:t>
            </a:r>
          </a:p>
          <a:p>
            <a:pPr algn="ctr"/>
            <a:r>
              <a:rPr lang="en-US" sz="1400" dirty="0"/>
              <a:t>A host of network protocols for the internet has made it easy to connect sensors to the cloud and to other “things” for efficient data transfer.</a:t>
            </a:r>
            <a:r>
              <a:rPr lang="en-US" sz="1400" dirty="0"/>
              <a:t/>
            </a:r>
            <a:br>
              <a:rPr lang="en-US" sz="1400" dirty="0"/>
            </a:br>
            <a:endParaRPr lang="en-US" sz="1400" dirty="0"/>
          </a:p>
        </p:txBody>
      </p:sp>
      <p:cxnSp>
        <p:nvCxnSpPr>
          <p:cNvPr id="45" name="Straight Connector 44">
            <a:extLst>
              <a:ext uri="{FF2B5EF4-FFF2-40B4-BE49-F238E27FC236}">
                <a16:creationId xmlns:a16="http://schemas.microsoft.com/office/drawing/2014/main" id="{19258C1B-67D6-46FA-8FE7-C47E1CA65C22}"/>
              </a:ext>
            </a:extLst>
          </p:cNvPr>
          <p:cNvCxnSpPr>
            <a:cxnSpLocks/>
          </p:cNvCxnSpPr>
          <p:nvPr/>
        </p:nvCxnSpPr>
        <p:spPr>
          <a:xfrm>
            <a:off x="2209679" y="3957363"/>
            <a:ext cx="0" cy="320057"/>
          </a:xfrm>
          <a:prstGeom prst="line">
            <a:avLst/>
          </a:prstGeom>
          <a:ln w="38100">
            <a:solidFill>
              <a:srgbClr val="404040"/>
            </a:solidFill>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46BC19D-ACC1-4488-ABA1-C99FC861303D}"/>
              </a:ext>
            </a:extLst>
          </p:cNvPr>
          <p:cNvCxnSpPr>
            <a:cxnSpLocks/>
          </p:cNvCxnSpPr>
          <p:nvPr/>
        </p:nvCxnSpPr>
        <p:spPr>
          <a:xfrm>
            <a:off x="6206025" y="3957363"/>
            <a:ext cx="0" cy="320057"/>
          </a:xfrm>
          <a:prstGeom prst="line">
            <a:avLst/>
          </a:prstGeom>
          <a:ln w="38100">
            <a:solidFill>
              <a:srgbClr val="404040"/>
            </a:solidFill>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D25845-D056-4742-84AA-7D5EB31CB6AB}"/>
              </a:ext>
            </a:extLst>
          </p:cNvPr>
          <p:cNvCxnSpPr>
            <a:cxnSpLocks/>
          </p:cNvCxnSpPr>
          <p:nvPr/>
        </p:nvCxnSpPr>
        <p:spPr>
          <a:xfrm>
            <a:off x="9982079" y="3957363"/>
            <a:ext cx="0" cy="320057"/>
          </a:xfrm>
          <a:prstGeom prst="line">
            <a:avLst/>
          </a:prstGeom>
          <a:ln w="38100">
            <a:solidFill>
              <a:srgbClr val="404040"/>
            </a:solidFill>
            <a:tailEnd type="oval"/>
          </a:ln>
        </p:spPr>
        <p:style>
          <a:lnRef idx="1">
            <a:schemeClr val="accent1"/>
          </a:lnRef>
          <a:fillRef idx="0">
            <a:schemeClr val="accent1"/>
          </a:fillRef>
          <a:effectRef idx="0">
            <a:schemeClr val="accent1"/>
          </a:effectRef>
          <a:fontRef idx="minor">
            <a:schemeClr val="tx1"/>
          </a:fontRef>
        </p:style>
      </p:cxnSp>
      <p:sp>
        <p:nvSpPr>
          <p:cNvPr id="48" name="TextBox 39">
            <a:extLst>
              <a:ext uri="{FF2B5EF4-FFF2-40B4-BE49-F238E27FC236}">
                <a16:creationId xmlns:a16="http://schemas.microsoft.com/office/drawing/2014/main" id="{57E5BFF7-3653-45CB-A426-88C6A0FC7464}"/>
              </a:ext>
            </a:extLst>
          </p:cNvPr>
          <p:cNvSpPr txBox="1"/>
          <p:nvPr/>
        </p:nvSpPr>
        <p:spPr>
          <a:xfrm>
            <a:off x="4744338" y="4404861"/>
            <a:ext cx="2923374" cy="163121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IN" sz="2400" b="1" dirty="0">
                <a:latin typeface="Noto Sans" panose="020B0502040504020204" pitchFamily="34"/>
              </a:rPr>
              <a:t>Machine learning</a:t>
            </a:r>
          </a:p>
          <a:p>
            <a:pPr algn="ctr"/>
            <a:r>
              <a:rPr lang="en-US" sz="1400" dirty="0"/>
              <a:t>Vast amounts of data stored in the cloud, businesses can gather insights faster and more easily. Data produced by </a:t>
            </a:r>
            <a:r>
              <a:rPr lang="en-US" sz="1400" dirty="0" err="1"/>
              <a:t>IoT</a:t>
            </a:r>
            <a:r>
              <a:rPr lang="en-US" sz="1400" dirty="0"/>
              <a:t> also feeds these technologies</a:t>
            </a:r>
            <a:r>
              <a:rPr lang="en-US" sz="1400" dirty="0"/>
              <a:t/>
            </a:r>
            <a:br>
              <a:rPr lang="en-US" sz="1400" dirty="0"/>
            </a:br>
            <a:endParaRPr lang="en-US" sz="1400" dirty="0"/>
          </a:p>
        </p:txBody>
      </p:sp>
      <p:sp>
        <p:nvSpPr>
          <p:cNvPr id="49" name="TextBox 39">
            <a:extLst>
              <a:ext uri="{FF2B5EF4-FFF2-40B4-BE49-F238E27FC236}">
                <a16:creationId xmlns:a16="http://schemas.microsoft.com/office/drawing/2014/main" id="{57E5BFF7-3653-45CB-A426-88C6A0FC7464}"/>
              </a:ext>
            </a:extLst>
          </p:cNvPr>
          <p:cNvSpPr txBox="1"/>
          <p:nvPr/>
        </p:nvSpPr>
        <p:spPr>
          <a:xfrm>
            <a:off x="8492972" y="4945169"/>
            <a:ext cx="2923374" cy="1508105"/>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Business users can quickly enhance existing processes for supply chains, customer service, human resources, and financial services. There’s no need to recreate entire business processes.</a:t>
            </a:r>
          </a:p>
          <a:p>
            <a:r>
              <a:rPr lang="en-US" sz="1400" dirty="0"/>
              <a:t/>
            </a:r>
            <a:br>
              <a:rPr lang="en-US" sz="1400" dirty="0"/>
            </a:br>
            <a:endParaRPr lang="en-US" sz="1400" dirty="0"/>
          </a:p>
        </p:txBody>
      </p:sp>
      <p:sp>
        <p:nvSpPr>
          <p:cNvPr id="2" name="Rectangle 1"/>
          <p:cNvSpPr/>
          <p:nvPr/>
        </p:nvSpPr>
        <p:spPr>
          <a:xfrm>
            <a:off x="8492972" y="4445859"/>
            <a:ext cx="3098925" cy="461665"/>
          </a:xfrm>
          <a:prstGeom prst="rect">
            <a:avLst/>
          </a:prstGeom>
        </p:spPr>
        <p:txBody>
          <a:bodyPr wrap="none">
            <a:spAutoFit/>
          </a:bodyPr>
          <a:lstStyle/>
          <a:p>
            <a:r>
              <a:rPr lang="en-IN" sz="2400" b="1" dirty="0">
                <a:latin typeface="Noto Sans" panose="020B0502040504020204" pitchFamily="34"/>
              </a:rPr>
              <a:t>SaaS </a:t>
            </a:r>
            <a:r>
              <a:rPr lang="en-IN" sz="2400" b="1" dirty="0" err="1">
                <a:latin typeface="Noto Sans" panose="020B0502040504020204" pitchFamily="34"/>
              </a:rPr>
              <a:t>IoT</a:t>
            </a:r>
            <a:r>
              <a:rPr lang="en-IN" sz="2400" b="1" dirty="0">
                <a:latin typeface="Noto Sans" panose="020B0502040504020204" pitchFamily="34"/>
              </a:rPr>
              <a:t> Applications</a:t>
            </a:r>
            <a:endParaRPr lang="en-IN" sz="2400" b="1" dirty="0">
              <a:latin typeface="Noto Sans" panose="020B0502040504020204" pitchFamily="34"/>
            </a:endParaRPr>
          </a:p>
        </p:txBody>
      </p:sp>
      <p:pic>
        <p:nvPicPr>
          <p:cNvPr id="8" name="Picture 7"/>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949288" y="2693662"/>
            <a:ext cx="520782" cy="416625"/>
          </a:xfrm>
          <a:prstGeom prst="rect">
            <a:avLst/>
          </a:prstGeom>
        </p:spPr>
      </p:pic>
      <p:pic>
        <p:nvPicPr>
          <p:cNvPr id="9" name="Picture 8"/>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972750" y="2667051"/>
            <a:ext cx="466550" cy="466550"/>
          </a:xfrm>
          <a:prstGeom prst="rect">
            <a:avLst/>
          </a:prstGeom>
        </p:spPr>
      </p:pic>
      <p:pic>
        <p:nvPicPr>
          <p:cNvPr id="10" name="Picture 9"/>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66300" y="2642764"/>
            <a:ext cx="515123" cy="515123"/>
          </a:xfrm>
          <a:prstGeom prst="rect">
            <a:avLst/>
          </a:prstGeom>
        </p:spPr>
      </p:pic>
      <p:sp>
        <p:nvSpPr>
          <p:cNvPr id="44" name="Rectangle 43"/>
          <p:cNvSpPr/>
          <p:nvPr/>
        </p:nvSpPr>
        <p:spPr>
          <a:xfrm>
            <a:off x="3753085" y="-27314"/>
            <a:ext cx="5142914" cy="111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3D00E25-DE62-4556-8DEC-D7E63EDE83D1}"/>
              </a:ext>
            </a:extLst>
          </p:cNvPr>
          <p:cNvSpPr txBox="1"/>
          <p:nvPr/>
        </p:nvSpPr>
        <p:spPr>
          <a:xfrm>
            <a:off x="3721489" y="239098"/>
            <a:ext cx="5206106" cy="584775"/>
          </a:xfrm>
          <a:prstGeom prst="rect">
            <a:avLst/>
          </a:prstGeom>
          <a:noFill/>
        </p:spPr>
        <p:txBody>
          <a:bodyPr wrap="square" rtlCol="0">
            <a:spAutoFit/>
          </a:bodyPr>
          <a:lstStyle/>
          <a:p>
            <a:pPr algn="ctr"/>
            <a:r>
              <a:rPr lang="en-US" sz="3200" b="1"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Internet Of </a:t>
            </a:r>
            <a:r>
              <a:rPr lang="en-US" sz="3200" b="1" dirty="0" smtClean="0">
                <a:latin typeface="Open Sans" panose="020B0606030504020204" pitchFamily="34" charset="0"/>
                <a:ea typeface="Open Sans" panose="020B0606030504020204" pitchFamily="34" charset="0"/>
                <a:cs typeface="Open Sans" panose="020B0606030504020204" pitchFamily="34" charset="0"/>
              </a:rPr>
              <a:t>Things (IOT)</a:t>
            </a:r>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88787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E8DF9E8-F8EF-47FE-B1FC-AF1579D8F882}"/>
              </a:ext>
            </a:extLst>
          </p:cNvPr>
          <p:cNvSpPr/>
          <p:nvPr/>
        </p:nvSpPr>
        <p:spPr>
          <a:xfrm rot="2700000">
            <a:off x="11334820" y="6515853"/>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8" name="Rectangle 27">
            <a:extLst>
              <a:ext uri="{FF2B5EF4-FFF2-40B4-BE49-F238E27FC236}">
                <a16:creationId xmlns:a16="http://schemas.microsoft.com/office/drawing/2014/main" id="{F2F1B2E1-71F1-4D77-BBDC-CD1CF23D9227}"/>
              </a:ext>
            </a:extLst>
          </p:cNvPr>
          <p:cNvSpPr/>
          <p:nvPr/>
        </p:nvSpPr>
        <p:spPr>
          <a:xfrm rot="2700000">
            <a:off x="-13141" y="6205387"/>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E34AF3-9404-44BE-A1EF-01A5287265D3}"/>
              </a:ext>
            </a:extLst>
          </p:cNvPr>
          <p:cNvSpPr/>
          <p:nvPr/>
        </p:nvSpPr>
        <p:spPr>
          <a:xfrm rot="2700000">
            <a:off x="11334819" y="6658539"/>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23693" b="15474"/>
          <a:stretch/>
        </p:blipFill>
        <p:spPr>
          <a:xfrm>
            <a:off x="3967" y="-23637"/>
            <a:ext cx="12188033" cy="4171951"/>
          </a:xfrm>
          <a:prstGeom prst="rect">
            <a:avLst/>
          </a:prstGeom>
        </p:spPr>
      </p:pic>
      <p:sp>
        <p:nvSpPr>
          <p:cNvPr id="248" name="Rectangle 247"/>
          <p:cNvSpPr/>
          <p:nvPr/>
        </p:nvSpPr>
        <p:spPr>
          <a:xfrm>
            <a:off x="2731" y="-1"/>
            <a:ext cx="12192000" cy="4157437"/>
          </a:xfrm>
          <a:prstGeom prst="rect">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a:off x="9814791" y="-1451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0" name="Picture 2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105" y="217604"/>
            <a:ext cx="1695434" cy="480718"/>
          </a:xfrm>
          <a:prstGeom prst="rect">
            <a:avLst/>
          </a:prstGeom>
        </p:spPr>
      </p:pic>
      <p:sp>
        <p:nvSpPr>
          <p:cNvPr id="251" name="Rectangle 250">
            <a:extLst>
              <a:ext uri="{FF2B5EF4-FFF2-40B4-BE49-F238E27FC236}">
                <a16:creationId xmlns:a16="http://schemas.microsoft.com/office/drawing/2014/main" id="{367207F8-A9AC-4925-9207-5ED508449629}"/>
              </a:ext>
            </a:extLst>
          </p:cNvPr>
          <p:cNvSpPr/>
          <p:nvPr/>
        </p:nvSpPr>
        <p:spPr>
          <a:xfrm rot="2700000">
            <a:off x="11361376" y="2472606"/>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Freeform 30">
            <a:extLst>
              <a:ext uri="{FF2B5EF4-FFF2-40B4-BE49-F238E27FC236}">
                <a16:creationId xmlns:a16="http://schemas.microsoft.com/office/drawing/2014/main" id="{F8395183-A0CC-461A-8AC3-44E82647D8FF}"/>
              </a:ext>
            </a:extLst>
          </p:cNvPr>
          <p:cNvSpPr/>
          <p:nvPr/>
        </p:nvSpPr>
        <p:spPr>
          <a:xfrm>
            <a:off x="465292" y="232118"/>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3" name="Parallelogram 252"/>
          <p:cNvSpPr/>
          <p:nvPr/>
        </p:nvSpPr>
        <p:spPr>
          <a:xfrm>
            <a:off x="1430060" y="3533159"/>
            <a:ext cx="773545" cy="58117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Parallelogram 253"/>
          <p:cNvSpPr/>
          <p:nvPr/>
        </p:nvSpPr>
        <p:spPr>
          <a:xfrm>
            <a:off x="4224060" y="3533159"/>
            <a:ext cx="773545" cy="58117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Parallelogram 254"/>
          <p:cNvSpPr/>
          <p:nvPr/>
        </p:nvSpPr>
        <p:spPr>
          <a:xfrm>
            <a:off x="7018060" y="3533159"/>
            <a:ext cx="773545" cy="58117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Parallelogram 255"/>
          <p:cNvSpPr/>
          <p:nvPr/>
        </p:nvSpPr>
        <p:spPr>
          <a:xfrm>
            <a:off x="9812060" y="3533159"/>
            <a:ext cx="773545" cy="581176"/>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Parallelogram 256"/>
          <p:cNvSpPr/>
          <p:nvPr/>
        </p:nvSpPr>
        <p:spPr>
          <a:xfrm flipH="1">
            <a:off x="1607860" y="3398689"/>
            <a:ext cx="773545" cy="581176"/>
          </a:xfrm>
          <a:prstGeom prst="parallelogram">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Parallelogram 257"/>
          <p:cNvSpPr/>
          <p:nvPr/>
        </p:nvSpPr>
        <p:spPr>
          <a:xfrm flipH="1">
            <a:off x="4401860" y="3398689"/>
            <a:ext cx="773545" cy="581176"/>
          </a:xfrm>
          <a:prstGeom prst="parallelogram">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Parallelogram 258"/>
          <p:cNvSpPr/>
          <p:nvPr/>
        </p:nvSpPr>
        <p:spPr>
          <a:xfrm flipH="1">
            <a:off x="7195860" y="3398689"/>
            <a:ext cx="773545" cy="581176"/>
          </a:xfrm>
          <a:prstGeom prst="parallelogram">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Parallelogram 259"/>
          <p:cNvSpPr/>
          <p:nvPr/>
        </p:nvSpPr>
        <p:spPr>
          <a:xfrm flipH="1">
            <a:off x="9989860" y="3398689"/>
            <a:ext cx="773545" cy="581176"/>
          </a:xfrm>
          <a:prstGeom prst="parallelogram">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1" name="Group 260"/>
          <p:cNvGrpSpPr/>
          <p:nvPr/>
        </p:nvGrpSpPr>
        <p:grpSpPr>
          <a:xfrm>
            <a:off x="766196" y="4449445"/>
            <a:ext cx="2101273" cy="1678843"/>
            <a:chOff x="854364" y="4262806"/>
            <a:chExt cx="2101273" cy="1678843"/>
          </a:xfrm>
        </p:grpSpPr>
        <p:sp>
          <p:nvSpPr>
            <p:cNvPr id="262" name="TextBox 261"/>
            <p:cNvSpPr txBox="1"/>
            <p:nvPr/>
          </p:nvSpPr>
          <p:spPr>
            <a:xfrm>
              <a:off x="854364" y="4648987"/>
              <a:ext cx="2101273" cy="1292662"/>
            </a:xfrm>
            <a:prstGeom prst="rect">
              <a:avLst/>
            </a:prstGeom>
            <a:noFill/>
          </p:spPr>
          <p:txBody>
            <a:bodyPr wrap="square" lIns="0" tIns="0" rIns="0" bIns="0" rtlCol="0" anchor="ctr">
              <a:spAutoFit/>
            </a:bodyPr>
            <a:lstStyle/>
            <a:p>
              <a:pPr algn="ctr"/>
              <a:r>
                <a:rPr lang="en-US" sz="1400" dirty="0">
                  <a:solidFill>
                    <a:srgbClr val="232A33"/>
                  </a:solidFill>
                </a:rPr>
                <a:t>Making an impact to your online presence. For the better ranking on Google and organic traffic to your website with increasing CTR and Leads Generation.</a:t>
              </a:r>
            </a:p>
          </p:txBody>
        </p:sp>
        <p:sp>
          <p:nvSpPr>
            <p:cNvPr id="263" name="TextBox 262"/>
            <p:cNvSpPr txBox="1"/>
            <p:nvPr/>
          </p:nvSpPr>
          <p:spPr>
            <a:xfrm>
              <a:off x="854364" y="4262806"/>
              <a:ext cx="2101273" cy="307777"/>
            </a:xfrm>
            <a:prstGeom prst="rect">
              <a:avLst/>
            </a:prstGeom>
            <a:noFill/>
          </p:spPr>
          <p:txBody>
            <a:bodyPr wrap="square" lIns="0" tIns="0" rIns="0" bIns="0" rtlCol="0" anchor="ctr">
              <a:spAutoFit/>
            </a:bodyPr>
            <a:lstStyle/>
            <a:p>
              <a:pPr algn="ctr"/>
              <a:r>
                <a:rPr lang="en-US" sz="2000" b="1" dirty="0" smtClean="0">
                  <a:solidFill>
                    <a:schemeClr val="accent1"/>
                  </a:solidFill>
                </a:rPr>
                <a:t>SEO</a:t>
              </a:r>
              <a:endParaRPr lang="en-US" sz="2000" b="1" dirty="0">
                <a:solidFill>
                  <a:schemeClr val="accent1"/>
                </a:solidFill>
              </a:endParaRPr>
            </a:p>
          </p:txBody>
        </p:sp>
      </p:grpSp>
      <p:grpSp>
        <p:nvGrpSpPr>
          <p:cNvPr id="264" name="Group 263"/>
          <p:cNvGrpSpPr/>
          <p:nvPr/>
        </p:nvGrpSpPr>
        <p:grpSpPr>
          <a:xfrm>
            <a:off x="3560196" y="4466074"/>
            <a:ext cx="2101273" cy="1571121"/>
            <a:chOff x="3648364" y="4262806"/>
            <a:chExt cx="2101273" cy="1571121"/>
          </a:xfrm>
        </p:grpSpPr>
        <p:sp>
          <p:nvSpPr>
            <p:cNvPr id="265" name="TextBox 264"/>
            <p:cNvSpPr txBox="1"/>
            <p:nvPr/>
          </p:nvSpPr>
          <p:spPr>
            <a:xfrm>
              <a:off x="3648364" y="4756709"/>
              <a:ext cx="2101273" cy="1077218"/>
            </a:xfrm>
            <a:prstGeom prst="rect">
              <a:avLst/>
            </a:prstGeom>
            <a:noFill/>
          </p:spPr>
          <p:txBody>
            <a:bodyPr wrap="square" lIns="0" tIns="0" rIns="0" bIns="0" rtlCol="0" anchor="ctr">
              <a:spAutoFit/>
            </a:bodyPr>
            <a:lstStyle/>
            <a:p>
              <a:pPr algn="ctr"/>
              <a:r>
                <a:rPr lang="en-US" sz="1400" dirty="0">
                  <a:solidFill>
                    <a:srgbClr val="232A33"/>
                  </a:solidFill>
                </a:rPr>
                <a:t>To engage the audience on your social media accounts and keep increasing your reach to the larger audience and region to get most of it.</a:t>
              </a:r>
            </a:p>
          </p:txBody>
        </p:sp>
        <p:sp>
          <p:nvSpPr>
            <p:cNvPr id="266" name="TextBox 265"/>
            <p:cNvSpPr txBox="1"/>
            <p:nvPr/>
          </p:nvSpPr>
          <p:spPr>
            <a:xfrm>
              <a:off x="3648364" y="4262806"/>
              <a:ext cx="2101273" cy="307777"/>
            </a:xfrm>
            <a:prstGeom prst="rect">
              <a:avLst/>
            </a:prstGeom>
            <a:noFill/>
          </p:spPr>
          <p:txBody>
            <a:bodyPr wrap="square" lIns="0" tIns="0" rIns="0" bIns="0" rtlCol="0" anchor="ctr">
              <a:spAutoFit/>
            </a:bodyPr>
            <a:lstStyle/>
            <a:p>
              <a:pPr algn="ctr"/>
              <a:r>
                <a:rPr lang="en-US" sz="2000" b="1" dirty="0" smtClean="0">
                  <a:solidFill>
                    <a:schemeClr val="accent2"/>
                  </a:solidFill>
                </a:rPr>
                <a:t>SMO</a:t>
              </a:r>
              <a:endParaRPr lang="en-US" sz="2000" b="1" dirty="0">
                <a:solidFill>
                  <a:schemeClr val="accent2"/>
                </a:solidFill>
              </a:endParaRPr>
            </a:p>
          </p:txBody>
        </p:sp>
      </p:grpSp>
      <p:grpSp>
        <p:nvGrpSpPr>
          <p:cNvPr id="267" name="Group 266"/>
          <p:cNvGrpSpPr/>
          <p:nvPr/>
        </p:nvGrpSpPr>
        <p:grpSpPr>
          <a:xfrm>
            <a:off x="6354195" y="4482696"/>
            <a:ext cx="2101273" cy="1571121"/>
            <a:chOff x="3648364" y="4262806"/>
            <a:chExt cx="2101273" cy="1571121"/>
          </a:xfrm>
        </p:grpSpPr>
        <p:sp>
          <p:nvSpPr>
            <p:cNvPr id="268" name="TextBox 267"/>
            <p:cNvSpPr txBox="1"/>
            <p:nvPr/>
          </p:nvSpPr>
          <p:spPr>
            <a:xfrm>
              <a:off x="3648364" y="4756709"/>
              <a:ext cx="2101273" cy="1077218"/>
            </a:xfrm>
            <a:prstGeom prst="rect">
              <a:avLst/>
            </a:prstGeom>
            <a:noFill/>
          </p:spPr>
          <p:txBody>
            <a:bodyPr wrap="square" lIns="0" tIns="0" rIns="0" bIns="0" rtlCol="0" anchor="ctr">
              <a:spAutoFit/>
            </a:bodyPr>
            <a:lstStyle/>
            <a:p>
              <a:pPr algn="ctr"/>
              <a:r>
                <a:rPr lang="en-US" sz="1400" dirty="0">
                  <a:solidFill>
                    <a:srgbClr val="232A33"/>
                  </a:solidFill>
                </a:rPr>
                <a:t>Direct increasing in audience  and bid strategy to the relevant keyword. Creating attractive ads copy and managing ad groups.</a:t>
              </a:r>
            </a:p>
          </p:txBody>
        </p:sp>
        <p:sp>
          <p:nvSpPr>
            <p:cNvPr id="269" name="TextBox 268"/>
            <p:cNvSpPr txBox="1"/>
            <p:nvPr/>
          </p:nvSpPr>
          <p:spPr>
            <a:xfrm>
              <a:off x="3648364" y="4262806"/>
              <a:ext cx="2101273" cy="307777"/>
            </a:xfrm>
            <a:prstGeom prst="rect">
              <a:avLst/>
            </a:prstGeom>
            <a:noFill/>
          </p:spPr>
          <p:txBody>
            <a:bodyPr wrap="square" lIns="0" tIns="0" rIns="0" bIns="0" rtlCol="0" anchor="ctr">
              <a:spAutoFit/>
            </a:bodyPr>
            <a:lstStyle/>
            <a:p>
              <a:pPr algn="ctr"/>
              <a:r>
                <a:rPr lang="en-US" sz="2000" b="1" dirty="0" smtClean="0">
                  <a:solidFill>
                    <a:schemeClr val="accent6"/>
                  </a:solidFill>
                </a:rPr>
                <a:t>PPC</a:t>
              </a:r>
              <a:endParaRPr lang="en-US" sz="2000" b="1" dirty="0">
                <a:solidFill>
                  <a:schemeClr val="accent6"/>
                </a:solidFill>
              </a:endParaRPr>
            </a:p>
          </p:txBody>
        </p:sp>
      </p:grpSp>
      <p:grpSp>
        <p:nvGrpSpPr>
          <p:cNvPr id="270" name="Group 269"/>
          <p:cNvGrpSpPr/>
          <p:nvPr/>
        </p:nvGrpSpPr>
        <p:grpSpPr>
          <a:xfrm>
            <a:off x="9148195" y="4466071"/>
            <a:ext cx="2101273" cy="1571121"/>
            <a:chOff x="3648364" y="4262806"/>
            <a:chExt cx="2101273" cy="1571121"/>
          </a:xfrm>
        </p:grpSpPr>
        <p:sp>
          <p:nvSpPr>
            <p:cNvPr id="271" name="TextBox 270"/>
            <p:cNvSpPr txBox="1"/>
            <p:nvPr/>
          </p:nvSpPr>
          <p:spPr>
            <a:xfrm>
              <a:off x="3648364" y="4756709"/>
              <a:ext cx="2101273" cy="1077218"/>
            </a:xfrm>
            <a:prstGeom prst="rect">
              <a:avLst/>
            </a:prstGeom>
            <a:noFill/>
          </p:spPr>
          <p:txBody>
            <a:bodyPr wrap="square" lIns="0" tIns="0" rIns="0" bIns="0" rtlCol="0" anchor="ctr">
              <a:spAutoFit/>
            </a:bodyPr>
            <a:lstStyle/>
            <a:p>
              <a:pPr algn="ctr"/>
              <a:r>
                <a:rPr lang="en-US" sz="1400" dirty="0">
                  <a:solidFill>
                    <a:srgbClr val="232A33"/>
                  </a:solidFill>
                </a:rPr>
                <a:t>You online presence matters the most that’s why we are keep digging and improving your brand value in online marketing.</a:t>
              </a:r>
            </a:p>
          </p:txBody>
        </p:sp>
        <p:sp>
          <p:nvSpPr>
            <p:cNvPr id="272" name="TextBox 271"/>
            <p:cNvSpPr txBox="1"/>
            <p:nvPr/>
          </p:nvSpPr>
          <p:spPr>
            <a:xfrm>
              <a:off x="3648364" y="4262806"/>
              <a:ext cx="2101273" cy="307777"/>
            </a:xfrm>
            <a:prstGeom prst="rect">
              <a:avLst/>
            </a:prstGeom>
            <a:noFill/>
          </p:spPr>
          <p:txBody>
            <a:bodyPr wrap="square" lIns="0" tIns="0" rIns="0" bIns="0" rtlCol="0" anchor="ctr">
              <a:spAutoFit/>
            </a:bodyPr>
            <a:lstStyle/>
            <a:p>
              <a:pPr algn="ctr"/>
              <a:r>
                <a:rPr lang="en-US" sz="2000" b="1" dirty="0" smtClean="0">
                  <a:solidFill>
                    <a:schemeClr val="accent4"/>
                  </a:solidFill>
                </a:rPr>
                <a:t>ORM</a:t>
              </a:r>
              <a:endParaRPr lang="en-US" sz="2000" b="1" dirty="0">
                <a:solidFill>
                  <a:schemeClr val="accent4"/>
                </a:solidFill>
              </a:endParaRPr>
            </a:p>
          </p:txBody>
        </p:sp>
      </p:grpSp>
      <p:cxnSp>
        <p:nvCxnSpPr>
          <p:cNvPr id="273" name="Straight Connector 272"/>
          <p:cNvCxnSpPr/>
          <p:nvPr/>
        </p:nvCxnSpPr>
        <p:spPr>
          <a:xfrm>
            <a:off x="1816832" y="2811614"/>
            <a:ext cx="0" cy="58707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4610832" y="2811614"/>
            <a:ext cx="0" cy="58707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7404832" y="2811614"/>
            <a:ext cx="0" cy="58707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10198832" y="2811614"/>
            <a:ext cx="0" cy="58707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97" name="Rectangle 296"/>
          <p:cNvSpPr/>
          <p:nvPr/>
        </p:nvSpPr>
        <p:spPr>
          <a:xfrm>
            <a:off x="3753085" y="-27314"/>
            <a:ext cx="5142914" cy="1023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TextBox 297">
            <a:extLst>
              <a:ext uri="{FF2B5EF4-FFF2-40B4-BE49-F238E27FC236}">
                <a16:creationId xmlns:a16="http://schemas.microsoft.com/office/drawing/2014/main" id="{E3D00E25-DE62-4556-8DEC-D7E63EDE83D1}"/>
              </a:ext>
            </a:extLst>
          </p:cNvPr>
          <p:cNvSpPr txBox="1"/>
          <p:nvPr/>
        </p:nvSpPr>
        <p:spPr>
          <a:xfrm>
            <a:off x="4326471" y="209769"/>
            <a:ext cx="4219341" cy="584775"/>
          </a:xfrm>
          <a:prstGeom prst="rect">
            <a:avLst/>
          </a:prstGeom>
          <a:noFill/>
        </p:spPr>
        <p:txBody>
          <a:bodyPr wrap="square" rtlCol="0">
            <a:spAutoFit/>
          </a:bodyPr>
          <a:lstStyle/>
          <a:p>
            <a:pPr algn="ctr"/>
            <a:r>
              <a:rPr lang="en-US" sz="3200" b="1"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Digital </a:t>
            </a:r>
            <a:r>
              <a:rPr lang="en-US" sz="3200" b="1" dirty="0" smtClean="0">
                <a:latin typeface="Open Sans" panose="020B0606030504020204" pitchFamily="34" charset="0"/>
                <a:ea typeface="Open Sans" panose="020B0606030504020204" pitchFamily="34" charset="0"/>
                <a:cs typeface="Open Sans" panose="020B0606030504020204" pitchFamily="34" charset="0"/>
              </a:rPr>
              <a:t>Marketing</a:t>
            </a:r>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01" name="Oval 6">
            <a:extLst>
              <a:ext uri="{FF2B5EF4-FFF2-40B4-BE49-F238E27FC236}">
                <a16:creationId xmlns:a16="http://schemas.microsoft.com/office/drawing/2014/main" id="{8CC42898-F179-491F-A5A3-62A09B12847E}"/>
              </a:ext>
            </a:extLst>
          </p:cNvPr>
          <p:cNvSpPr>
            <a:spLocks noChangeArrowheads="1"/>
          </p:cNvSpPr>
          <p:nvPr/>
        </p:nvSpPr>
        <p:spPr bwMode="auto">
          <a:xfrm>
            <a:off x="1306216" y="1586474"/>
            <a:ext cx="1042717" cy="1048744"/>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2" name="Oval 5">
            <a:extLst>
              <a:ext uri="{FF2B5EF4-FFF2-40B4-BE49-F238E27FC236}">
                <a16:creationId xmlns:a16="http://schemas.microsoft.com/office/drawing/2014/main" id="{209E5B44-087D-47FA-97EA-F74BF0666C5B}"/>
              </a:ext>
            </a:extLst>
          </p:cNvPr>
          <p:cNvSpPr>
            <a:spLocks noChangeArrowheads="1"/>
          </p:cNvSpPr>
          <p:nvPr/>
        </p:nvSpPr>
        <p:spPr bwMode="auto">
          <a:xfrm>
            <a:off x="1430429" y="1711208"/>
            <a:ext cx="794290" cy="799275"/>
          </a:xfrm>
          <a:prstGeom prst="ellipse">
            <a:avLst/>
          </a:prstGeom>
          <a:solidFill>
            <a:srgbClr val="DE473E"/>
          </a:solidFill>
          <a:ln w="14288" cap="flat">
            <a:noFill/>
            <a:prstDash val="solid"/>
            <a:miter lim="800000"/>
            <a:headEnd/>
            <a:tailEnd/>
          </a:ln>
          <a:effectLst>
            <a:outerShdw blurRad="63500" sx="102000" sy="102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pic>
        <p:nvPicPr>
          <p:cNvPr id="303" name="Picture 30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335" y="1886263"/>
            <a:ext cx="458116" cy="458116"/>
          </a:xfrm>
          <a:prstGeom prst="rect">
            <a:avLst/>
          </a:prstGeom>
        </p:spPr>
      </p:pic>
      <p:sp>
        <p:nvSpPr>
          <p:cNvPr id="304" name="Oval 6">
            <a:extLst>
              <a:ext uri="{FF2B5EF4-FFF2-40B4-BE49-F238E27FC236}">
                <a16:creationId xmlns:a16="http://schemas.microsoft.com/office/drawing/2014/main" id="{8CC42898-F179-491F-A5A3-62A09B12847E}"/>
              </a:ext>
            </a:extLst>
          </p:cNvPr>
          <p:cNvSpPr>
            <a:spLocks noChangeArrowheads="1"/>
          </p:cNvSpPr>
          <p:nvPr/>
        </p:nvSpPr>
        <p:spPr bwMode="auto">
          <a:xfrm>
            <a:off x="4071259" y="1523281"/>
            <a:ext cx="1042717" cy="1048744"/>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5" name="Oval 5">
            <a:extLst>
              <a:ext uri="{FF2B5EF4-FFF2-40B4-BE49-F238E27FC236}">
                <a16:creationId xmlns:a16="http://schemas.microsoft.com/office/drawing/2014/main" id="{209E5B44-087D-47FA-97EA-F74BF0666C5B}"/>
              </a:ext>
            </a:extLst>
          </p:cNvPr>
          <p:cNvSpPr>
            <a:spLocks noChangeArrowheads="1"/>
          </p:cNvSpPr>
          <p:nvPr/>
        </p:nvSpPr>
        <p:spPr bwMode="auto">
          <a:xfrm>
            <a:off x="4185947" y="1648015"/>
            <a:ext cx="794290" cy="799275"/>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6" name="Oval 6">
            <a:extLst>
              <a:ext uri="{FF2B5EF4-FFF2-40B4-BE49-F238E27FC236}">
                <a16:creationId xmlns:a16="http://schemas.microsoft.com/office/drawing/2014/main" id="{8CC42898-F179-491F-A5A3-62A09B12847E}"/>
              </a:ext>
            </a:extLst>
          </p:cNvPr>
          <p:cNvSpPr>
            <a:spLocks noChangeArrowheads="1"/>
          </p:cNvSpPr>
          <p:nvPr/>
        </p:nvSpPr>
        <p:spPr bwMode="auto">
          <a:xfrm>
            <a:off x="6873102" y="1523281"/>
            <a:ext cx="1042717" cy="1048744"/>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Oval 5">
            <a:extLst>
              <a:ext uri="{FF2B5EF4-FFF2-40B4-BE49-F238E27FC236}">
                <a16:creationId xmlns:a16="http://schemas.microsoft.com/office/drawing/2014/main" id="{209E5B44-087D-47FA-97EA-F74BF0666C5B}"/>
              </a:ext>
            </a:extLst>
          </p:cNvPr>
          <p:cNvSpPr>
            <a:spLocks noChangeArrowheads="1"/>
          </p:cNvSpPr>
          <p:nvPr/>
        </p:nvSpPr>
        <p:spPr bwMode="auto">
          <a:xfrm>
            <a:off x="6997315" y="1648015"/>
            <a:ext cx="794290" cy="799275"/>
          </a:xfrm>
          <a:prstGeom prst="ellipse">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6">
            <a:extLst>
              <a:ext uri="{FF2B5EF4-FFF2-40B4-BE49-F238E27FC236}">
                <a16:creationId xmlns:a16="http://schemas.microsoft.com/office/drawing/2014/main" id="{8CC42898-F179-491F-A5A3-62A09B12847E}"/>
              </a:ext>
            </a:extLst>
          </p:cNvPr>
          <p:cNvSpPr>
            <a:spLocks noChangeArrowheads="1"/>
          </p:cNvSpPr>
          <p:nvPr/>
        </p:nvSpPr>
        <p:spPr bwMode="auto">
          <a:xfrm>
            <a:off x="9692274" y="1523281"/>
            <a:ext cx="1042717" cy="1048744"/>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5">
            <a:extLst>
              <a:ext uri="{FF2B5EF4-FFF2-40B4-BE49-F238E27FC236}">
                <a16:creationId xmlns:a16="http://schemas.microsoft.com/office/drawing/2014/main" id="{209E5B44-087D-47FA-97EA-F74BF0666C5B}"/>
              </a:ext>
            </a:extLst>
          </p:cNvPr>
          <p:cNvSpPr>
            <a:spLocks noChangeArrowheads="1"/>
          </p:cNvSpPr>
          <p:nvPr/>
        </p:nvSpPr>
        <p:spPr bwMode="auto">
          <a:xfrm>
            <a:off x="9816487" y="1648015"/>
            <a:ext cx="794290" cy="799275"/>
          </a:xfrm>
          <a:prstGeom prst="ellipse">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pic>
        <p:nvPicPr>
          <p:cNvPr id="310" name="Picture 30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330543" y="1810156"/>
            <a:ext cx="503427" cy="506360"/>
          </a:xfrm>
          <a:prstGeom prst="rect">
            <a:avLst/>
          </a:prstGeom>
        </p:spPr>
      </p:pic>
      <p:pic>
        <p:nvPicPr>
          <p:cNvPr id="311" name="Picture 3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0810" y="1790208"/>
            <a:ext cx="517238" cy="517238"/>
          </a:xfrm>
          <a:prstGeom prst="rect">
            <a:avLst/>
          </a:prstGeom>
        </p:spPr>
      </p:pic>
      <p:pic>
        <p:nvPicPr>
          <p:cNvPr id="312" name="Picture 3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7760" y="1812876"/>
            <a:ext cx="502928" cy="502928"/>
          </a:xfrm>
          <a:prstGeom prst="rect">
            <a:avLst/>
          </a:prstGeom>
        </p:spPr>
      </p:pic>
    </p:spTree>
    <p:extLst>
      <p:ext uri="{BB962C8B-B14F-4D97-AF65-F5344CB8AC3E}">
        <p14:creationId xmlns:p14="http://schemas.microsoft.com/office/powerpoint/2010/main" val="229585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Freeform 121"/>
          <p:cNvSpPr/>
          <p:nvPr/>
        </p:nvSpPr>
        <p:spPr>
          <a:xfrm>
            <a:off x="6677098" y="3581400"/>
            <a:ext cx="5514902" cy="3276600"/>
          </a:xfrm>
          <a:custGeom>
            <a:avLst/>
            <a:gdLst>
              <a:gd name="connsiteX0" fmla="*/ 3439637 w 5514902"/>
              <a:gd name="connsiteY0" fmla="*/ 0 h 3276600"/>
              <a:gd name="connsiteX1" fmla="*/ 5514902 w 5514902"/>
              <a:gd name="connsiteY1" fmla="*/ 1976899 h 3276600"/>
              <a:gd name="connsiteX2" fmla="*/ 5514902 w 5514902"/>
              <a:gd name="connsiteY2" fmla="*/ 3276600 h 3276600"/>
              <a:gd name="connsiteX3" fmla="*/ 0 w 5514902"/>
              <a:gd name="connsiteY3" fmla="*/ 3276600 h 3276600"/>
            </a:gdLst>
            <a:ahLst/>
            <a:cxnLst>
              <a:cxn ang="0">
                <a:pos x="connsiteX0" y="connsiteY0"/>
              </a:cxn>
              <a:cxn ang="0">
                <a:pos x="connsiteX1" y="connsiteY1"/>
              </a:cxn>
              <a:cxn ang="0">
                <a:pos x="connsiteX2" y="connsiteY2"/>
              </a:cxn>
              <a:cxn ang="0">
                <a:pos x="connsiteX3" y="connsiteY3"/>
              </a:cxn>
            </a:cxnLst>
            <a:rect l="l" t="t" r="r" b="b"/>
            <a:pathLst>
              <a:path w="5514902" h="3276600">
                <a:moveTo>
                  <a:pt x="3439637" y="0"/>
                </a:moveTo>
                <a:lnTo>
                  <a:pt x="5514902" y="1976899"/>
                </a:lnTo>
                <a:lnTo>
                  <a:pt x="5514902" y="3276600"/>
                </a:lnTo>
                <a:lnTo>
                  <a:pt x="0" y="32766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p:blipFill>
        <p:spPr>
          <a:xfrm>
            <a:off x="3164868" y="0"/>
            <a:ext cx="8842711" cy="6852498"/>
          </a:xfrm>
          <a:custGeom>
            <a:avLst/>
            <a:gdLst>
              <a:gd name="connsiteX0" fmla="*/ 3197855 w 8842711"/>
              <a:gd name="connsiteY0" fmla="*/ 0 h 6852498"/>
              <a:gd name="connsiteX1" fmla="*/ 8842711 w 8842711"/>
              <a:gd name="connsiteY1" fmla="*/ 0 h 6852498"/>
              <a:gd name="connsiteX2" fmla="*/ 5644856 w 8842711"/>
              <a:gd name="connsiteY2" fmla="*/ 6852498 h 6852498"/>
              <a:gd name="connsiteX3" fmla="*/ 0 w 8842711"/>
              <a:gd name="connsiteY3" fmla="*/ 6852498 h 6852498"/>
            </a:gdLst>
            <a:ahLst/>
            <a:cxnLst>
              <a:cxn ang="0">
                <a:pos x="connsiteX0" y="connsiteY0"/>
              </a:cxn>
              <a:cxn ang="0">
                <a:pos x="connsiteX1" y="connsiteY1"/>
              </a:cxn>
              <a:cxn ang="0">
                <a:pos x="connsiteX2" y="connsiteY2"/>
              </a:cxn>
              <a:cxn ang="0">
                <a:pos x="connsiteX3" y="connsiteY3"/>
              </a:cxn>
            </a:cxnLst>
            <a:rect l="l" t="t" r="r" b="b"/>
            <a:pathLst>
              <a:path w="8842711" h="6852498">
                <a:moveTo>
                  <a:pt x="3197855" y="0"/>
                </a:moveTo>
                <a:lnTo>
                  <a:pt x="8842711" y="0"/>
                </a:lnTo>
                <a:lnTo>
                  <a:pt x="5644856" y="6852498"/>
                </a:lnTo>
                <a:lnTo>
                  <a:pt x="0" y="6852498"/>
                </a:lnTo>
                <a:close/>
              </a:path>
            </a:pathLst>
          </a:custGeom>
        </p:spPr>
      </p:pic>
      <p:sp>
        <p:nvSpPr>
          <p:cNvPr id="124" name="Parallelogram 123"/>
          <p:cNvSpPr/>
          <p:nvPr/>
        </p:nvSpPr>
        <p:spPr>
          <a:xfrm>
            <a:off x="3162300" y="0"/>
            <a:ext cx="8845279" cy="6858000"/>
          </a:xfrm>
          <a:prstGeom prst="parallelogram">
            <a:avLst>
              <a:gd name="adj" fmla="val 46667"/>
            </a:avLst>
          </a:prstGeom>
          <a:solidFill>
            <a:srgbClr val="232A3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p:cNvSpPr txBox="1"/>
          <p:nvPr/>
        </p:nvSpPr>
        <p:spPr>
          <a:xfrm>
            <a:off x="2426339" y="1893093"/>
            <a:ext cx="6541078" cy="2462213"/>
          </a:xfrm>
          <a:prstGeom prst="rect">
            <a:avLst/>
          </a:prstGeom>
          <a:noFill/>
        </p:spPr>
        <p:txBody>
          <a:bodyPr wrap="square" lIns="0" tIns="0" rIns="0" bIns="0" rtlCol="0">
            <a:spAutoFit/>
          </a:bodyPr>
          <a:lstStyle/>
          <a:p>
            <a:pPr algn="r"/>
            <a:r>
              <a:rPr lang="en-US" sz="8000" b="1" dirty="0" smtClean="0">
                <a:solidFill>
                  <a:srgbClr val="00B0F0"/>
                </a:solidFill>
                <a:latin typeface="Century Gothic" panose="020B0502020202020204" pitchFamily="34" charset="0"/>
              </a:rPr>
              <a:t>PYTHON</a:t>
            </a:r>
          </a:p>
          <a:p>
            <a:pPr algn="r"/>
            <a:r>
              <a:rPr lang="en-US" sz="8000" b="1" dirty="0" smtClean="0">
                <a:solidFill>
                  <a:srgbClr val="00B0F0"/>
                </a:solidFill>
                <a:latin typeface="Century Gothic" panose="020B0502020202020204" pitchFamily="34" charset="0"/>
              </a:rPr>
              <a:t>PROJECTS</a:t>
            </a:r>
            <a:endParaRPr lang="en-US" sz="8000" b="1" dirty="0">
              <a:solidFill>
                <a:srgbClr val="00B0F0"/>
              </a:solidFill>
              <a:latin typeface="Century Gothic" panose="020B0502020202020204" pitchFamily="34" charset="0"/>
            </a:endParaRPr>
          </a:p>
        </p:txBody>
      </p:sp>
      <p:cxnSp>
        <p:nvCxnSpPr>
          <p:cNvPr id="136" name="Straight Connector 135"/>
          <p:cNvCxnSpPr/>
          <p:nvPr/>
        </p:nvCxnSpPr>
        <p:spPr>
          <a:xfrm>
            <a:off x="0" y="3124200"/>
            <a:ext cx="4356100"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7" name="Freeform 136"/>
          <p:cNvSpPr/>
          <p:nvPr/>
        </p:nvSpPr>
        <p:spPr>
          <a:xfrm rot="16200000">
            <a:off x="7310556" y="1485686"/>
            <a:ext cx="6800962" cy="2961928"/>
          </a:xfrm>
          <a:custGeom>
            <a:avLst/>
            <a:gdLst>
              <a:gd name="connsiteX0" fmla="*/ 6800962 w 6800962"/>
              <a:gd name="connsiteY0" fmla="*/ 2961928 h 2961928"/>
              <a:gd name="connsiteX1" fmla="*/ 0 w 6800962"/>
              <a:gd name="connsiteY1" fmla="*/ 2961928 h 2961928"/>
              <a:gd name="connsiteX2" fmla="*/ 3400481 w 6800962"/>
              <a:gd name="connsiteY2" fmla="*/ 0 h 2961928"/>
            </a:gdLst>
            <a:ahLst/>
            <a:cxnLst>
              <a:cxn ang="0">
                <a:pos x="connsiteX0" y="connsiteY0"/>
              </a:cxn>
              <a:cxn ang="0">
                <a:pos x="connsiteX1" y="connsiteY1"/>
              </a:cxn>
              <a:cxn ang="0">
                <a:pos x="connsiteX2" y="connsiteY2"/>
              </a:cxn>
            </a:cxnLst>
            <a:rect l="l" t="t" r="r" b="b"/>
            <a:pathLst>
              <a:path w="6800962" h="2961928">
                <a:moveTo>
                  <a:pt x="6800962" y="2961928"/>
                </a:moveTo>
                <a:lnTo>
                  <a:pt x="0" y="2961928"/>
                </a:lnTo>
                <a:lnTo>
                  <a:pt x="3400481"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2FDEA1AD-B8E0-4BF1-922C-946D2C3782B9}"/>
              </a:ext>
            </a:extLst>
          </p:cNvPr>
          <p:cNvSpPr/>
          <p:nvPr/>
        </p:nvSpPr>
        <p:spPr>
          <a:xfrm rot="3983131">
            <a:off x="10991180" y="-79364"/>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39" name="Rectangle 138"/>
          <p:cNvSpPr/>
          <p:nvPr/>
        </p:nvSpPr>
        <p:spPr>
          <a:xfrm>
            <a:off x="0" y="0"/>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80" y="213324"/>
            <a:ext cx="1695434" cy="480718"/>
          </a:xfrm>
          <a:prstGeom prst="rect">
            <a:avLst/>
          </a:prstGeom>
        </p:spPr>
      </p:pic>
      <p:sp>
        <p:nvSpPr>
          <p:cNvPr id="141" name="Rectangle 140">
            <a:extLst>
              <a:ext uri="{FF2B5EF4-FFF2-40B4-BE49-F238E27FC236}">
                <a16:creationId xmlns:a16="http://schemas.microsoft.com/office/drawing/2014/main" id="{9BD08C1D-5EE9-40F6-9F0F-84E4549CF766}"/>
              </a:ext>
            </a:extLst>
          </p:cNvPr>
          <p:cNvSpPr/>
          <p:nvPr/>
        </p:nvSpPr>
        <p:spPr>
          <a:xfrm rot="2700000">
            <a:off x="-199460" y="1282987"/>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717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7126091" y="2045346"/>
            <a:ext cx="4413250"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APPIN SPORTS</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7126091"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pic>
        <p:nvPicPr>
          <p:cNvPr id="27" name="object 2"/>
          <p:cNvPicPr/>
          <p:nvPr/>
        </p:nvPicPr>
        <p:blipFill>
          <a:blip r:embed="rId2" cstate="print"/>
          <a:stretch>
            <a:fillRect/>
          </a:stretch>
        </p:blipFill>
        <p:spPr>
          <a:xfrm>
            <a:off x="1092200" y="1509102"/>
            <a:ext cx="5803899" cy="3299150"/>
          </a:xfrm>
          <a:prstGeom prst="rect">
            <a:avLst/>
          </a:prstGeom>
          <a:effectLst>
            <a:outerShdw blurRad="406400" dist="50800" dir="5400000" sx="103000" sy="103000" algn="ctr" rotWithShape="0">
              <a:schemeClr val="tx1">
                <a:alpha val="14000"/>
              </a:schemeClr>
            </a:outerShdw>
          </a:effectLst>
        </p:spPr>
      </p:pic>
      <p:sp>
        <p:nvSpPr>
          <p:cNvPr id="28" name="Snip Single Corner Rectangle 2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23482" y="3496413"/>
            <a:ext cx="4663109" cy="2500685"/>
          </a:xfrm>
          <a:prstGeom prst="rect">
            <a:avLst/>
          </a:prstGeom>
          <a:noFill/>
        </p:spPr>
        <p:txBody>
          <a:bodyPr wrap="square" rtlCol="0">
            <a:spAutoFit/>
          </a:bodyPr>
          <a:lstStyle/>
          <a:p>
            <a:r>
              <a:rPr lang="en-US" sz="2400" b="1" dirty="0" smtClean="0">
                <a:solidFill>
                  <a:schemeClr val="bg1"/>
                </a:solidFill>
              </a:rPr>
              <a:t>APPIN </a:t>
            </a:r>
            <a:r>
              <a:rPr lang="en-US" sz="2400" b="1" dirty="0">
                <a:solidFill>
                  <a:schemeClr val="bg1"/>
                </a:solidFill>
              </a:rPr>
              <a:t>Sports</a:t>
            </a:r>
          </a:p>
          <a:p>
            <a:r>
              <a:rPr lang="en-US" sz="1400" dirty="0"/>
              <a:t>E-commerce</a:t>
            </a:r>
          </a:p>
          <a:p>
            <a:endParaRPr lang="en-US" sz="1050" dirty="0"/>
          </a:p>
          <a:p>
            <a:r>
              <a:rPr lang="en-US" dirty="0"/>
              <a:t>We created the website using Python/Django framework with front end HTML5, CSS3, JavaScript, jQuery and Bootstrap Framework. </a:t>
            </a:r>
            <a:r>
              <a:rPr lang="en-US" dirty="0" err="1"/>
              <a:t>Appin</a:t>
            </a:r>
            <a:r>
              <a:rPr lang="en-US" dirty="0"/>
              <a:t> Sports is an e-commerce platform which provides you sports related clothing and accessories.</a:t>
            </a:r>
          </a:p>
        </p:txBody>
      </p: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#1</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Tree>
    <p:extLst>
      <p:ext uri="{BB962C8B-B14F-4D97-AF65-F5344CB8AC3E}">
        <p14:creationId xmlns:p14="http://schemas.microsoft.com/office/powerpoint/2010/main" val="315977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7126091" y="2045346"/>
            <a:ext cx="4413250"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TRIBEDIRECT</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7126091"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#2</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17" name="object 2"/>
          <p:cNvPicPr/>
          <p:nvPr/>
        </p:nvPicPr>
        <p:blipFill>
          <a:blip r:embed="rId3" cstate="print"/>
          <a:stretch>
            <a:fillRect/>
          </a:stretch>
        </p:blipFill>
        <p:spPr>
          <a:xfrm>
            <a:off x="885463" y="1475793"/>
            <a:ext cx="6029249" cy="3295648"/>
          </a:xfrm>
          <a:prstGeom prst="rect">
            <a:avLst/>
          </a:prstGeom>
          <a:effectLst>
            <a:outerShdw blurRad="406400" dist="50800" dir="5400000" sx="103000" sy="103000" algn="ctr" rotWithShape="0">
              <a:srgbClr val="000000">
                <a:alpha val="14000"/>
              </a:srgbClr>
            </a:outerShdw>
          </a:effectLst>
        </p:spPr>
      </p:pic>
      <p:sp>
        <p:nvSpPr>
          <p:cNvPr id="19" name="Snip Single Corner Rectangle 18"/>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223482" y="3496413"/>
            <a:ext cx="4663109" cy="2500685"/>
          </a:xfrm>
          <a:prstGeom prst="rect">
            <a:avLst/>
          </a:prstGeom>
          <a:noFill/>
        </p:spPr>
        <p:txBody>
          <a:bodyPr wrap="square" rtlCol="0">
            <a:spAutoFit/>
          </a:bodyPr>
          <a:lstStyle/>
          <a:p>
            <a:r>
              <a:rPr lang="en-US" sz="2400" b="1" dirty="0" err="1" smtClean="0">
                <a:solidFill>
                  <a:schemeClr val="bg1"/>
                </a:solidFill>
              </a:rPr>
              <a:t>Tribedirect</a:t>
            </a:r>
            <a:endParaRPr lang="en-US" sz="2400" b="1" dirty="0">
              <a:solidFill>
                <a:schemeClr val="bg1"/>
              </a:solidFill>
            </a:endParaRPr>
          </a:p>
          <a:p>
            <a:r>
              <a:rPr lang="en-US" sz="1400" dirty="0"/>
              <a:t>E-commerce</a:t>
            </a:r>
          </a:p>
          <a:p>
            <a:endParaRPr lang="en-US" sz="1050" dirty="0"/>
          </a:p>
          <a:p>
            <a:r>
              <a:rPr lang="en-US" dirty="0"/>
              <a:t>We created the website using Python/Django framework with front end HTML5, CSS3, JavaScript, jQuery and Bootstrap Framework. </a:t>
            </a:r>
            <a:r>
              <a:rPr lang="en-US" dirty="0" err="1"/>
              <a:t>Appin</a:t>
            </a:r>
            <a:r>
              <a:rPr lang="en-US" dirty="0"/>
              <a:t> Sports is an e-commerce platform which provides you sports related clothing and accessories.</a:t>
            </a:r>
          </a:p>
        </p:txBody>
      </p:sp>
    </p:spTree>
    <p:extLst>
      <p:ext uri="{BB962C8B-B14F-4D97-AF65-F5344CB8AC3E}">
        <p14:creationId xmlns:p14="http://schemas.microsoft.com/office/powerpoint/2010/main" val="303278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6360F6-2739-774A-A3B7-8F5598679C20}"/>
              </a:ext>
            </a:extLst>
          </p:cNvPr>
          <p:cNvSpPr/>
          <p:nvPr/>
        </p:nvSpPr>
        <p:spPr>
          <a:xfrm rot="2700000">
            <a:off x="8351252" y="503394"/>
            <a:ext cx="398920" cy="39892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E4B3E1-9E66-704B-AC6B-CE59CE767888}"/>
              </a:ext>
            </a:extLst>
          </p:cNvPr>
          <p:cNvSpPr/>
          <p:nvPr/>
        </p:nvSpPr>
        <p:spPr>
          <a:xfrm rot="2700000">
            <a:off x="6088845" y="6135770"/>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6" name="Picture Placeholder 5">
            <a:extLst>
              <a:ext uri="{FF2B5EF4-FFF2-40B4-BE49-F238E27FC236}">
                <a16:creationId xmlns:a16="http://schemas.microsoft.com/office/drawing/2014/main" id="{49C770A1-440E-4A33-9D9C-7995A73B896F}"/>
              </a:ext>
            </a:extLst>
          </p:cNvPr>
          <p:cNvPicPr>
            <a:picLocks noGrp="1" noChangeAspect="1"/>
          </p:cNvPicPr>
          <p:nvPr>
            <p:ph type="pic" sz="quarter" idx="19"/>
          </p:nvPr>
        </p:nvPicPr>
        <p:blipFill>
          <a:blip r:embed="rId3" cstate="email">
            <a:extLst>
              <a:ext uri="{28A0092B-C50C-407E-A947-70E740481C1C}">
                <a14:useLocalDpi xmlns:a14="http://schemas.microsoft.com/office/drawing/2010/main"/>
              </a:ext>
            </a:extLst>
          </a:blip>
          <a:srcRect/>
          <a:stretch>
            <a:fillRect/>
          </a:stretch>
        </p:blipFill>
        <p:spPr/>
      </p:pic>
      <p:sp>
        <p:nvSpPr>
          <p:cNvPr id="11" name="Freeform: Shape 10">
            <a:extLst>
              <a:ext uri="{FF2B5EF4-FFF2-40B4-BE49-F238E27FC236}">
                <a16:creationId xmlns:a16="http://schemas.microsoft.com/office/drawing/2014/main" id="{20F463E5-55F7-4EB5-8D30-C4FC2EF9EE70}"/>
              </a:ext>
            </a:extLst>
          </p:cNvPr>
          <p:cNvSpPr/>
          <p:nvPr/>
        </p:nvSpPr>
        <p:spPr>
          <a:xfrm>
            <a:off x="5410449" y="-2"/>
            <a:ext cx="6781552" cy="6858000"/>
          </a:xfrm>
          <a:custGeom>
            <a:avLst/>
            <a:gdLst>
              <a:gd name="connsiteX0" fmla="*/ 4354289 w 6781552"/>
              <a:gd name="connsiteY0" fmla="*/ 0 h 6858000"/>
              <a:gd name="connsiteX1" fmla="*/ 6781552 w 6781552"/>
              <a:gd name="connsiteY1" fmla="*/ 0 h 6858000"/>
              <a:gd name="connsiteX2" fmla="*/ 6781552 w 6781552"/>
              <a:gd name="connsiteY2" fmla="*/ 6858000 h 6858000"/>
              <a:gd name="connsiteX3" fmla="*/ 1974703 w 6781552"/>
              <a:gd name="connsiteY3" fmla="*/ 6857999 h 6858000"/>
              <a:gd name="connsiteX4" fmla="*/ 0 w 6781552"/>
              <a:gd name="connsiteY4" fmla="*/ 520652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552" h="6858000">
                <a:moveTo>
                  <a:pt x="4354289" y="0"/>
                </a:moveTo>
                <a:lnTo>
                  <a:pt x="6781552" y="0"/>
                </a:lnTo>
                <a:lnTo>
                  <a:pt x="6781552" y="6858000"/>
                </a:lnTo>
                <a:lnTo>
                  <a:pt x="1974703" y="6857999"/>
                </a:lnTo>
                <a:lnTo>
                  <a:pt x="0" y="5206529"/>
                </a:lnTo>
                <a:close/>
              </a:path>
            </a:pathLst>
          </a:custGeom>
          <a:solidFill>
            <a:schemeClr val="accent6">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473D6A9E-35F8-42AF-AB6A-8B3438772AE4}"/>
              </a:ext>
            </a:extLst>
          </p:cNvPr>
          <p:cNvSpPr/>
          <p:nvPr/>
        </p:nvSpPr>
        <p:spPr>
          <a:xfrm rot="2700000">
            <a:off x="-698983" y="5636247"/>
            <a:ext cx="1397966" cy="1397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EBD03E-83E3-4748-8F44-D2FB736248AB}"/>
              </a:ext>
            </a:extLst>
          </p:cNvPr>
          <p:cNvSpPr/>
          <p:nvPr/>
        </p:nvSpPr>
        <p:spPr>
          <a:xfrm rot="2700000">
            <a:off x="-88805" y="-60765"/>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3D00E25-DE62-4556-8DEC-D7E63EDE83D1}"/>
              </a:ext>
            </a:extLst>
          </p:cNvPr>
          <p:cNvSpPr txBox="1"/>
          <p:nvPr/>
        </p:nvSpPr>
        <p:spPr>
          <a:xfrm>
            <a:off x="985405" y="1067399"/>
            <a:ext cx="5281161" cy="769441"/>
          </a:xfrm>
          <a:prstGeom prst="rect">
            <a:avLst/>
          </a:prstGeom>
          <a:noFill/>
        </p:spPr>
        <p:txBody>
          <a:bodyPr wrap="square" rtlCol="0">
            <a:spAutoFit/>
          </a:bodyPr>
          <a:lstStyle/>
          <a:p>
            <a:r>
              <a:rPr lang="en-US" sz="4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WHO WE ARE</a:t>
            </a:r>
          </a:p>
        </p:txBody>
      </p:sp>
      <p:sp>
        <p:nvSpPr>
          <p:cNvPr id="15" name="TextBox 14">
            <a:extLst>
              <a:ext uri="{FF2B5EF4-FFF2-40B4-BE49-F238E27FC236}">
                <a16:creationId xmlns:a16="http://schemas.microsoft.com/office/drawing/2014/main" id="{716CDDC8-093C-4719-A418-962FFF453EEF}"/>
              </a:ext>
            </a:extLst>
          </p:cNvPr>
          <p:cNvSpPr txBox="1"/>
          <p:nvPr/>
        </p:nvSpPr>
        <p:spPr>
          <a:xfrm>
            <a:off x="985406" y="1847824"/>
            <a:ext cx="5281160" cy="400110"/>
          </a:xfrm>
          <a:prstGeom prst="rect">
            <a:avLst/>
          </a:prstGeom>
          <a:noFill/>
        </p:spPr>
        <p:txBody>
          <a:bodyPr wrap="square" rtlCol="0">
            <a:spAutoFit/>
          </a:bodyPr>
          <a:lstStyle/>
          <a:p>
            <a:r>
              <a:rPr lang="en-US" sz="2000" spc="3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We do things better</a:t>
            </a:r>
          </a:p>
        </p:txBody>
      </p:sp>
      <p:sp>
        <p:nvSpPr>
          <p:cNvPr id="16" name="Text Placeholder 10">
            <a:extLst>
              <a:ext uri="{FF2B5EF4-FFF2-40B4-BE49-F238E27FC236}">
                <a16:creationId xmlns:a16="http://schemas.microsoft.com/office/drawing/2014/main" id="{BDFA2CA1-03BD-493E-A226-2EB3CEFE6B49}"/>
              </a:ext>
            </a:extLst>
          </p:cNvPr>
          <p:cNvSpPr txBox="1">
            <a:spLocks/>
          </p:cNvSpPr>
          <p:nvPr/>
        </p:nvSpPr>
        <p:spPr>
          <a:xfrm>
            <a:off x="985407" y="2327117"/>
            <a:ext cx="4420181" cy="332398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smtClean="0"/>
              <a:t>Our </a:t>
            </a:r>
            <a:r>
              <a:rPr lang="en-US" sz="1400" dirty="0"/>
              <a:t>comprehensive services will help you make a success online. </a:t>
            </a:r>
            <a:r>
              <a:rPr lang="en-US" sz="1400" dirty="0" err="1"/>
              <a:t>Aviox</a:t>
            </a:r>
            <a:r>
              <a:rPr lang="en-US" sz="1400" dirty="0"/>
              <a:t> Technologies is a continuously growing company presenting its commendable services. You can count on us as we have an elite professional team with all the skills necessary for working. We help organizations to makeover their business with new technologies to fast track their way of success. So, let your brand undergo digital innovation. We are extraordinary when it comes to various services offered by us and, with our skills and hard work, and services, await nothing less than best.</a:t>
            </a:r>
            <a:endPar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p:cNvSpPr/>
          <p:nvPr/>
        </p:nvSpPr>
        <p:spPr>
          <a:xfrm>
            <a:off x="9766300" y="0"/>
            <a:ext cx="2425701" cy="111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800" y="326971"/>
            <a:ext cx="1695434" cy="480718"/>
          </a:xfrm>
          <a:prstGeom prst="rect">
            <a:avLst/>
          </a:prstGeom>
        </p:spPr>
      </p:pic>
    </p:spTree>
    <p:extLst>
      <p:ext uri="{BB962C8B-B14F-4D97-AF65-F5344CB8AC3E}">
        <p14:creationId xmlns:p14="http://schemas.microsoft.com/office/powerpoint/2010/main" val="1372536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7126091" y="2045346"/>
            <a:ext cx="4413250"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SkoolOfCode</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7126091"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#3</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546" y="1505232"/>
            <a:ext cx="5224047" cy="2544254"/>
          </a:xfrm>
          <a:prstGeom prst="rect">
            <a:avLst/>
          </a:prstGeom>
          <a:effectLst>
            <a:outerShdw blurRad="406400" dist="50800" dir="5400000" sx="103000" sy="103000" algn="ctr" rotWithShape="0">
              <a:srgbClr val="000000">
                <a:alpha val="14000"/>
              </a:srgbClr>
            </a:outerShdw>
          </a:effectLst>
        </p:spPr>
      </p:pic>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23482" y="3496413"/>
            <a:ext cx="4663109" cy="1946687"/>
          </a:xfrm>
          <a:prstGeom prst="rect">
            <a:avLst/>
          </a:prstGeom>
          <a:noFill/>
        </p:spPr>
        <p:txBody>
          <a:bodyPr wrap="square" rtlCol="0">
            <a:spAutoFit/>
          </a:bodyPr>
          <a:lstStyle/>
          <a:p>
            <a:r>
              <a:rPr lang="en-US" sz="2400" b="1" dirty="0" smtClean="0">
                <a:solidFill>
                  <a:schemeClr val="bg1"/>
                </a:solidFill>
              </a:rPr>
              <a:t>SkoolOfCode</a:t>
            </a:r>
            <a:endParaRPr lang="en-US" sz="2400" b="1" dirty="0">
              <a:solidFill>
                <a:schemeClr val="bg1"/>
              </a:solidFill>
            </a:endParaRPr>
          </a:p>
          <a:p>
            <a:r>
              <a:rPr lang="en-US" sz="1400" dirty="0" smtClean="0"/>
              <a:t>Education</a:t>
            </a:r>
            <a:endParaRPr lang="en-US" sz="1400" dirty="0"/>
          </a:p>
          <a:p>
            <a:endParaRPr lang="en-US" sz="1050" dirty="0"/>
          </a:p>
          <a:p>
            <a:r>
              <a:rPr lang="en-US" dirty="0" err="1"/>
              <a:t>Skool</a:t>
            </a:r>
            <a:r>
              <a:rPr lang="en-US" dirty="0"/>
              <a:t> of Code offers children registration for learning, we build the website with python using front end JavaScript, jQuery that gives the immersive experience to enjoy study.</a:t>
            </a:r>
          </a:p>
        </p:txBody>
      </p:sp>
    </p:spTree>
    <p:extLst>
      <p:ext uri="{BB962C8B-B14F-4D97-AF65-F5344CB8AC3E}">
        <p14:creationId xmlns:p14="http://schemas.microsoft.com/office/powerpoint/2010/main" val="2387397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7183589" y="2005896"/>
            <a:ext cx="4413250"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BLAENKS</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7183589" y="2653728"/>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#4</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27" name="object 2"/>
          <p:cNvPicPr/>
          <p:nvPr/>
        </p:nvPicPr>
        <p:blipFill>
          <a:blip r:embed="rId3" cstate="print"/>
          <a:stretch>
            <a:fillRect/>
          </a:stretch>
        </p:blipFill>
        <p:spPr>
          <a:xfrm>
            <a:off x="846044" y="1438495"/>
            <a:ext cx="6165051" cy="3508359"/>
          </a:xfrm>
          <a:prstGeom prst="rect">
            <a:avLst/>
          </a:prstGeom>
          <a:effectLst>
            <a:outerShdw blurRad="406400" dist="50800" dir="5400000" sx="103000" sy="103000" algn="ctr" rotWithShape="0">
              <a:srgbClr val="000000">
                <a:alpha val="14000"/>
              </a:srgbClr>
            </a:outerShdw>
          </a:effectLst>
        </p:spPr>
      </p:pic>
      <p:sp>
        <p:nvSpPr>
          <p:cNvPr id="28" name="Snip Single Corner Rectangle 2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23482" y="3496413"/>
            <a:ext cx="4663109" cy="2223686"/>
          </a:xfrm>
          <a:prstGeom prst="rect">
            <a:avLst/>
          </a:prstGeom>
          <a:noFill/>
        </p:spPr>
        <p:txBody>
          <a:bodyPr wrap="square" rtlCol="0">
            <a:spAutoFit/>
          </a:bodyPr>
          <a:lstStyle/>
          <a:p>
            <a:r>
              <a:rPr lang="en-US" sz="2400" b="1" dirty="0" smtClean="0">
                <a:solidFill>
                  <a:schemeClr val="bg1"/>
                </a:solidFill>
              </a:rPr>
              <a:t>Blaenks</a:t>
            </a:r>
          </a:p>
          <a:p>
            <a:r>
              <a:rPr lang="en-US" sz="1400" dirty="0" smtClean="0"/>
              <a:t>Entertainment</a:t>
            </a:r>
            <a:endParaRPr lang="en-US" sz="1400" dirty="0"/>
          </a:p>
          <a:p>
            <a:endParaRPr lang="en-US" sz="1050" dirty="0"/>
          </a:p>
          <a:p>
            <a:r>
              <a:rPr lang="en-US" dirty="0"/>
              <a:t>Blaenks is the Platform to build your Network, showcase your portfolio, find inspiration or connect to your clients and fans. Simple website is created by </a:t>
            </a:r>
            <a:r>
              <a:rPr lang="en-US" dirty="0" smtClean="0"/>
              <a:t>JavaScript </a:t>
            </a:r>
            <a:r>
              <a:rPr lang="en-US" dirty="0"/>
              <a:t>and python. Getting most of it is the best experience to the user.</a:t>
            </a:r>
          </a:p>
        </p:txBody>
      </p:sp>
    </p:spTree>
    <p:extLst>
      <p:ext uri="{BB962C8B-B14F-4D97-AF65-F5344CB8AC3E}">
        <p14:creationId xmlns:p14="http://schemas.microsoft.com/office/powerpoint/2010/main" val="385449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7183589" y="2005896"/>
            <a:ext cx="4413250"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Fortunate People</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7183589" y="2653728"/>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#5</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12" y="1389292"/>
            <a:ext cx="5766893" cy="2808635"/>
          </a:xfrm>
          <a:prstGeom prst="rect">
            <a:avLst/>
          </a:prstGeom>
          <a:effectLst>
            <a:outerShdw blurRad="406400" dist="50800" dir="5400000" sx="103000" sy="103000" algn="ctr" rotWithShape="0">
              <a:srgbClr val="000000">
                <a:alpha val="14000"/>
              </a:srgbClr>
            </a:outerShdw>
          </a:effectLst>
        </p:spPr>
      </p:pic>
      <p:sp>
        <p:nvSpPr>
          <p:cNvPr id="19" name="Snip Single Corner Rectangle 18"/>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223482" y="3413286"/>
            <a:ext cx="4663109" cy="2500685"/>
          </a:xfrm>
          <a:prstGeom prst="rect">
            <a:avLst/>
          </a:prstGeom>
          <a:noFill/>
        </p:spPr>
        <p:txBody>
          <a:bodyPr wrap="square" rtlCol="0">
            <a:spAutoFit/>
          </a:bodyPr>
          <a:lstStyle/>
          <a:p>
            <a:r>
              <a:rPr lang="en-US" sz="2400" b="1" dirty="0" smtClean="0">
                <a:solidFill>
                  <a:schemeClr val="bg1"/>
                </a:solidFill>
              </a:rPr>
              <a:t>Fortunate People</a:t>
            </a:r>
          </a:p>
          <a:p>
            <a:r>
              <a:rPr lang="en-US" sz="1400" dirty="0" smtClean="0"/>
              <a:t>Entertainment</a:t>
            </a:r>
            <a:endParaRPr lang="en-US" sz="1400" dirty="0"/>
          </a:p>
          <a:p>
            <a:endParaRPr lang="en-US" sz="1050" dirty="0"/>
          </a:p>
          <a:p>
            <a:r>
              <a:rPr lang="en-US" dirty="0"/>
              <a:t>This platform is to enhance a person's positivity by posting chants videos. We gave them the platform to embrace their motive to reach more people. Get straight to the spiritual fun of sharing the </a:t>
            </a:r>
            <a:r>
              <a:rPr lang="en-US" dirty="0" err="1"/>
              <a:t>Maha</a:t>
            </a:r>
            <a:r>
              <a:rPr lang="en-US" dirty="0"/>
              <a:t>-Mantra with others. You can unplug at any time.</a:t>
            </a:r>
          </a:p>
        </p:txBody>
      </p:sp>
    </p:spTree>
    <p:extLst>
      <p:ext uri="{BB962C8B-B14F-4D97-AF65-F5344CB8AC3E}">
        <p14:creationId xmlns:p14="http://schemas.microsoft.com/office/powerpoint/2010/main" val="2942476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7183589" y="2005896"/>
            <a:ext cx="4413250" cy="492443"/>
          </a:xfrm>
          <a:prstGeom prst="rect">
            <a:avLst/>
          </a:prstGeom>
          <a:noFill/>
        </p:spPr>
        <p:txBody>
          <a:bodyPr wrap="square" lIns="0" tIns="0" rIns="0" bIns="0" rtlCol="0">
            <a:spAutoFit/>
          </a:bodyPr>
          <a:lstStyle/>
          <a:p>
            <a:r>
              <a:rPr lang="en-US" sz="3200" b="1" dirty="0" err="1" smtClean="0">
                <a:solidFill>
                  <a:srgbClr val="232A33"/>
                </a:solidFill>
                <a:latin typeface="Calibri" panose="020F0502020204030204" pitchFamily="34" charset="0"/>
                <a:cs typeface="Calibri" panose="020F0502020204030204" pitchFamily="34" charset="0"/>
              </a:rPr>
              <a:t>Greentha</a:t>
            </a:r>
            <a:r>
              <a:rPr lang="en-US" sz="3200" b="1" dirty="0" err="1">
                <a:solidFill>
                  <a:srgbClr val="232A33"/>
                </a:solidFill>
                <a:latin typeface="Calibri" panose="020F0502020204030204" pitchFamily="34" charset="0"/>
                <a:cs typeface="Calibri" panose="020F0502020204030204" pitchFamily="34" charset="0"/>
              </a:rPr>
              <a:t>m</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7183589" y="2653728"/>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#6</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745" y="1475793"/>
            <a:ext cx="5162576" cy="2514316"/>
          </a:xfrm>
          <a:prstGeom prst="rect">
            <a:avLst/>
          </a:prstGeom>
          <a:effectLst>
            <a:outerShdw blurRad="406400" dist="50800" dir="5400000" sx="103000" sy="103000" algn="ctr" rotWithShape="0">
              <a:srgbClr val="000000">
                <a:alpha val="14000"/>
              </a:srgbClr>
            </a:outerShdw>
          </a:effectLst>
        </p:spPr>
      </p:pic>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23482" y="3496413"/>
            <a:ext cx="4663109" cy="1946687"/>
          </a:xfrm>
          <a:prstGeom prst="rect">
            <a:avLst/>
          </a:prstGeom>
          <a:noFill/>
        </p:spPr>
        <p:txBody>
          <a:bodyPr wrap="square" rtlCol="0">
            <a:spAutoFit/>
          </a:bodyPr>
          <a:lstStyle/>
          <a:p>
            <a:r>
              <a:rPr lang="en-US" sz="2400" b="1" dirty="0" err="1" smtClean="0">
                <a:solidFill>
                  <a:schemeClr val="bg1"/>
                </a:solidFill>
              </a:rPr>
              <a:t>Greentham</a:t>
            </a:r>
            <a:endParaRPr lang="en-US" sz="2400" b="1" dirty="0" smtClean="0">
              <a:solidFill>
                <a:schemeClr val="bg1"/>
              </a:solidFill>
            </a:endParaRPr>
          </a:p>
          <a:p>
            <a:r>
              <a:rPr lang="en-US" sz="1400" dirty="0" smtClean="0"/>
              <a:t>Entertainment</a:t>
            </a:r>
            <a:endParaRPr lang="en-US" sz="1400" dirty="0"/>
          </a:p>
          <a:p>
            <a:endParaRPr lang="en-US" sz="1050" dirty="0"/>
          </a:p>
          <a:p>
            <a:r>
              <a:rPr lang="en-US" dirty="0"/>
              <a:t>This is the informational website with the latest </a:t>
            </a:r>
            <a:r>
              <a:rPr lang="en-US" dirty="0" err="1"/>
              <a:t>Greentham</a:t>
            </a:r>
            <a:r>
              <a:rPr lang="en-US" dirty="0"/>
              <a:t> news. Rutland information service allows users to search and read information about the area.</a:t>
            </a:r>
          </a:p>
        </p:txBody>
      </p:sp>
    </p:spTree>
    <p:extLst>
      <p:ext uri="{BB962C8B-B14F-4D97-AF65-F5344CB8AC3E}">
        <p14:creationId xmlns:p14="http://schemas.microsoft.com/office/powerpoint/2010/main" val="329127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Freeform 121"/>
          <p:cNvSpPr/>
          <p:nvPr/>
        </p:nvSpPr>
        <p:spPr>
          <a:xfrm>
            <a:off x="6677098" y="3581400"/>
            <a:ext cx="5514902" cy="3276600"/>
          </a:xfrm>
          <a:custGeom>
            <a:avLst/>
            <a:gdLst>
              <a:gd name="connsiteX0" fmla="*/ 3439637 w 5514902"/>
              <a:gd name="connsiteY0" fmla="*/ 0 h 3276600"/>
              <a:gd name="connsiteX1" fmla="*/ 5514902 w 5514902"/>
              <a:gd name="connsiteY1" fmla="*/ 1976899 h 3276600"/>
              <a:gd name="connsiteX2" fmla="*/ 5514902 w 5514902"/>
              <a:gd name="connsiteY2" fmla="*/ 3276600 h 3276600"/>
              <a:gd name="connsiteX3" fmla="*/ 0 w 5514902"/>
              <a:gd name="connsiteY3" fmla="*/ 3276600 h 3276600"/>
            </a:gdLst>
            <a:ahLst/>
            <a:cxnLst>
              <a:cxn ang="0">
                <a:pos x="connsiteX0" y="connsiteY0"/>
              </a:cxn>
              <a:cxn ang="0">
                <a:pos x="connsiteX1" y="connsiteY1"/>
              </a:cxn>
              <a:cxn ang="0">
                <a:pos x="connsiteX2" y="connsiteY2"/>
              </a:cxn>
              <a:cxn ang="0">
                <a:pos x="connsiteX3" y="connsiteY3"/>
              </a:cxn>
            </a:cxnLst>
            <a:rect l="l" t="t" r="r" b="b"/>
            <a:pathLst>
              <a:path w="5514902" h="3276600">
                <a:moveTo>
                  <a:pt x="3439637" y="0"/>
                </a:moveTo>
                <a:lnTo>
                  <a:pt x="5514902" y="1976899"/>
                </a:lnTo>
                <a:lnTo>
                  <a:pt x="5514902" y="3276600"/>
                </a:lnTo>
                <a:lnTo>
                  <a:pt x="0" y="32766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p:blipFill>
        <p:spPr>
          <a:xfrm>
            <a:off x="3164868" y="0"/>
            <a:ext cx="8842711" cy="6852498"/>
          </a:xfrm>
          <a:custGeom>
            <a:avLst/>
            <a:gdLst>
              <a:gd name="connsiteX0" fmla="*/ 3197855 w 8842711"/>
              <a:gd name="connsiteY0" fmla="*/ 0 h 6852498"/>
              <a:gd name="connsiteX1" fmla="*/ 8842711 w 8842711"/>
              <a:gd name="connsiteY1" fmla="*/ 0 h 6852498"/>
              <a:gd name="connsiteX2" fmla="*/ 5644856 w 8842711"/>
              <a:gd name="connsiteY2" fmla="*/ 6852498 h 6852498"/>
              <a:gd name="connsiteX3" fmla="*/ 0 w 8842711"/>
              <a:gd name="connsiteY3" fmla="*/ 6852498 h 6852498"/>
            </a:gdLst>
            <a:ahLst/>
            <a:cxnLst>
              <a:cxn ang="0">
                <a:pos x="connsiteX0" y="connsiteY0"/>
              </a:cxn>
              <a:cxn ang="0">
                <a:pos x="connsiteX1" y="connsiteY1"/>
              </a:cxn>
              <a:cxn ang="0">
                <a:pos x="connsiteX2" y="connsiteY2"/>
              </a:cxn>
              <a:cxn ang="0">
                <a:pos x="connsiteX3" y="connsiteY3"/>
              </a:cxn>
            </a:cxnLst>
            <a:rect l="l" t="t" r="r" b="b"/>
            <a:pathLst>
              <a:path w="8842711" h="6852498">
                <a:moveTo>
                  <a:pt x="3197855" y="0"/>
                </a:moveTo>
                <a:lnTo>
                  <a:pt x="8842711" y="0"/>
                </a:lnTo>
                <a:lnTo>
                  <a:pt x="5644856" y="6852498"/>
                </a:lnTo>
                <a:lnTo>
                  <a:pt x="0" y="6852498"/>
                </a:lnTo>
                <a:close/>
              </a:path>
            </a:pathLst>
          </a:custGeom>
        </p:spPr>
      </p:pic>
      <p:sp>
        <p:nvSpPr>
          <p:cNvPr id="124" name="Parallelogram 123"/>
          <p:cNvSpPr/>
          <p:nvPr/>
        </p:nvSpPr>
        <p:spPr>
          <a:xfrm>
            <a:off x="3162300" y="0"/>
            <a:ext cx="8845279" cy="6858000"/>
          </a:xfrm>
          <a:prstGeom prst="parallelogram">
            <a:avLst>
              <a:gd name="adj" fmla="val 46667"/>
            </a:avLst>
          </a:prstGeom>
          <a:solidFill>
            <a:srgbClr val="232A3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p:cNvSpPr txBox="1"/>
          <p:nvPr/>
        </p:nvSpPr>
        <p:spPr>
          <a:xfrm>
            <a:off x="2426339" y="1893093"/>
            <a:ext cx="6541078" cy="2462213"/>
          </a:xfrm>
          <a:prstGeom prst="rect">
            <a:avLst/>
          </a:prstGeom>
          <a:noFill/>
        </p:spPr>
        <p:txBody>
          <a:bodyPr wrap="square" lIns="0" tIns="0" rIns="0" bIns="0" rtlCol="0">
            <a:spAutoFit/>
          </a:bodyPr>
          <a:lstStyle/>
          <a:p>
            <a:pPr algn="r"/>
            <a:r>
              <a:rPr lang="en-US" sz="8000" b="1" dirty="0" smtClean="0">
                <a:solidFill>
                  <a:srgbClr val="00B0F0"/>
                </a:solidFill>
                <a:latin typeface="Century Gothic" panose="020B0502020202020204" pitchFamily="34" charset="0"/>
              </a:rPr>
              <a:t>PHP</a:t>
            </a:r>
          </a:p>
          <a:p>
            <a:pPr algn="r"/>
            <a:r>
              <a:rPr lang="en-US" sz="8000" b="1" dirty="0" smtClean="0">
                <a:solidFill>
                  <a:srgbClr val="00B0F0"/>
                </a:solidFill>
                <a:latin typeface="Century Gothic" panose="020B0502020202020204" pitchFamily="34" charset="0"/>
              </a:rPr>
              <a:t>PROJECTS</a:t>
            </a:r>
            <a:endParaRPr lang="en-US" sz="8000" b="1" dirty="0">
              <a:solidFill>
                <a:srgbClr val="00B0F0"/>
              </a:solidFill>
              <a:latin typeface="Century Gothic" panose="020B0502020202020204" pitchFamily="34" charset="0"/>
            </a:endParaRPr>
          </a:p>
        </p:txBody>
      </p:sp>
      <p:cxnSp>
        <p:nvCxnSpPr>
          <p:cNvPr id="136" name="Straight Connector 135"/>
          <p:cNvCxnSpPr/>
          <p:nvPr/>
        </p:nvCxnSpPr>
        <p:spPr>
          <a:xfrm>
            <a:off x="0" y="3124200"/>
            <a:ext cx="4356100"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7" name="Freeform 136"/>
          <p:cNvSpPr/>
          <p:nvPr/>
        </p:nvSpPr>
        <p:spPr>
          <a:xfrm rot="16200000">
            <a:off x="7310556" y="1485686"/>
            <a:ext cx="6800962" cy="2961928"/>
          </a:xfrm>
          <a:custGeom>
            <a:avLst/>
            <a:gdLst>
              <a:gd name="connsiteX0" fmla="*/ 6800962 w 6800962"/>
              <a:gd name="connsiteY0" fmla="*/ 2961928 h 2961928"/>
              <a:gd name="connsiteX1" fmla="*/ 0 w 6800962"/>
              <a:gd name="connsiteY1" fmla="*/ 2961928 h 2961928"/>
              <a:gd name="connsiteX2" fmla="*/ 3400481 w 6800962"/>
              <a:gd name="connsiteY2" fmla="*/ 0 h 2961928"/>
            </a:gdLst>
            <a:ahLst/>
            <a:cxnLst>
              <a:cxn ang="0">
                <a:pos x="connsiteX0" y="connsiteY0"/>
              </a:cxn>
              <a:cxn ang="0">
                <a:pos x="connsiteX1" y="connsiteY1"/>
              </a:cxn>
              <a:cxn ang="0">
                <a:pos x="connsiteX2" y="connsiteY2"/>
              </a:cxn>
            </a:cxnLst>
            <a:rect l="l" t="t" r="r" b="b"/>
            <a:pathLst>
              <a:path w="6800962" h="2961928">
                <a:moveTo>
                  <a:pt x="6800962" y="2961928"/>
                </a:moveTo>
                <a:lnTo>
                  <a:pt x="0" y="2961928"/>
                </a:lnTo>
                <a:lnTo>
                  <a:pt x="3400481"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2FDEA1AD-B8E0-4BF1-922C-946D2C3782B9}"/>
              </a:ext>
            </a:extLst>
          </p:cNvPr>
          <p:cNvSpPr/>
          <p:nvPr/>
        </p:nvSpPr>
        <p:spPr>
          <a:xfrm rot="3983131">
            <a:off x="10991180" y="-79364"/>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39" name="Rectangle 138"/>
          <p:cNvSpPr/>
          <p:nvPr/>
        </p:nvSpPr>
        <p:spPr>
          <a:xfrm>
            <a:off x="0" y="0"/>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80" y="213324"/>
            <a:ext cx="1695434" cy="480718"/>
          </a:xfrm>
          <a:prstGeom prst="rect">
            <a:avLst/>
          </a:prstGeom>
        </p:spPr>
      </p:pic>
      <p:sp>
        <p:nvSpPr>
          <p:cNvPr id="141" name="Rectangle 140">
            <a:extLst>
              <a:ext uri="{FF2B5EF4-FFF2-40B4-BE49-F238E27FC236}">
                <a16:creationId xmlns:a16="http://schemas.microsoft.com/office/drawing/2014/main" id="{9BD08C1D-5EE9-40F6-9F0F-84E4549CF766}"/>
              </a:ext>
            </a:extLst>
          </p:cNvPr>
          <p:cNvSpPr/>
          <p:nvPr/>
        </p:nvSpPr>
        <p:spPr>
          <a:xfrm rot="2700000">
            <a:off x="-199460" y="1282987"/>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335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7126091" y="2045346"/>
            <a:ext cx="4413250"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MFHA Performance</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7126091"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#1</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27" y="1438495"/>
            <a:ext cx="5735145" cy="2793172"/>
          </a:xfrm>
          <a:prstGeom prst="rect">
            <a:avLst/>
          </a:prstGeom>
        </p:spPr>
      </p:pic>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23482" y="3496413"/>
            <a:ext cx="4663109" cy="2223686"/>
          </a:xfrm>
          <a:prstGeom prst="rect">
            <a:avLst/>
          </a:prstGeom>
          <a:noFill/>
        </p:spPr>
        <p:txBody>
          <a:bodyPr wrap="square" rtlCol="0">
            <a:spAutoFit/>
          </a:bodyPr>
          <a:lstStyle/>
          <a:p>
            <a:r>
              <a:rPr lang="en-US" sz="2400" b="1" dirty="0" smtClean="0">
                <a:solidFill>
                  <a:schemeClr val="bg1"/>
                </a:solidFill>
              </a:rPr>
              <a:t>MFHA Performance</a:t>
            </a:r>
            <a:endParaRPr lang="en-US" sz="2400" b="1" dirty="0">
              <a:solidFill>
                <a:schemeClr val="bg1"/>
              </a:solidFill>
            </a:endParaRPr>
          </a:p>
          <a:p>
            <a:r>
              <a:rPr lang="en-US" sz="1400" dirty="0" smtClean="0"/>
              <a:t>Remaining</a:t>
            </a:r>
            <a:endParaRPr lang="en-US" sz="1400" dirty="0"/>
          </a:p>
          <a:p>
            <a:endParaRPr lang="en-US" sz="1050" dirty="0"/>
          </a:p>
          <a:p>
            <a:r>
              <a:rPr lang="en-US" dirty="0"/>
              <a:t>This website we designed and developed deals with events for the horses. Using the latest PHP frameworks making it responsive and running on each device’s screen. We helped with Server data handling and functionality.</a:t>
            </a:r>
          </a:p>
        </p:txBody>
      </p:sp>
    </p:spTree>
    <p:extLst>
      <p:ext uri="{BB962C8B-B14F-4D97-AF65-F5344CB8AC3E}">
        <p14:creationId xmlns:p14="http://schemas.microsoft.com/office/powerpoint/2010/main" val="3347461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Preferred Timeshare Resale</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#2</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90" y="1541181"/>
            <a:ext cx="5559330" cy="2707546"/>
          </a:xfrm>
          <a:prstGeom prst="rect">
            <a:avLst/>
          </a:prstGeom>
          <a:effectLst>
            <a:outerShdw blurRad="406400" dist="50800" dir="5400000" sx="103000" sy="103000" algn="ctr" rotWithShape="0">
              <a:srgbClr val="000000">
                <a:alpha val="14000"/>
              </a:srgbClr>
            </a:outerShdw>
          </a:effectLst>
        </p:spPr>
      </p:pic>
      <p:sp>
        <p:nvSpPr>
          <p:cNvPr id="25" name="Snip Single Corner Rectangle 24"/>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23482" y="3496413"/>
            <a:ext cx="4663109" cy="2285241"/>
          </a:xfrm>
          <a:prstGeom prst="rect">
            <a:avLst/>
          </a:prstGeom>
          <a:noFill/>
        </p:spPr>
        <p:txBody>
          <a:bodyPr wrap="square" rtlCol="0">
            <a:spAutoFit/>
          </a:bodyPr>
          <a:lstStyle/>
          <a:p>
            <a:r>
              <a:rPr lang="en-US" sz="2400" b="1" dirty="0" smtClean="0">
                <a:solidFill>
                  <a:schemeClr val="bg1"/>
                </a:solidFill>
              </a:rPr>
              <a:t>Preferred Timeshare Resale</a:t>
            </a:r>
            <a:endParaRPr lang="en-US" sz="2400" b="1" dirty="0">
              <a:solidFill>
                <a:schemeClr val="bg1"/>
              </a:solidFill>
            </a:endParaRPr>
          </a:p>
          <a:p>
            <a:r>
              <a:rPr lang="en-US" sz="1400" dirty="0"/>
              <a:t>Real </a:t>
            </a:r>
            <a:r>
              <a:rPr lang="en-US" sz="1400" dirty="0" smtClean="0"/>
              <a:t>Estate</a:t>
            </a:r>
          </a:p>
          <a:p>
            <a:endParaRPr lang="en-US" sz="1050" dirty="0"/>
          </a:p>
          <a:p>
            <a:r>
              <a:rPr lang="en-US" dirty="0"/>
              <a:t>This website we designed and developed deals with events for the horses. Using the latest PHP frameworks making it responsive and running on each device’s screen. We helped with Server data handling and functionality.</a:t>
            </a:r>
          </a:p>
        </p:txBody>
      </p:sp>
    </p:spTree>
    <p:extLst>
      <p:ext uri="{BB962C8B-B14F-4D97-AF65-F5344CB8AC3E}">
        <p14:creationId xmlns:p14="http://schemas.microsoft.com/office/powerpoint/2010/main" val="1190911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Fusion Management</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#3</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519" y="1475793"/>
            <a:ext cx="5887503" cy="2867375"/>
          </a:xfrm>
          <a:prstGeom prst="rect">
            <a:avLst/>
          </a:prstGeom>
          <a:effectLst>
            <a:outerShdw blurRad="406400" dist="50800" dir="5400000" sx="103000" sy="103000" algn="ctr" rotWithShape="0">
              <a:srgbClr val="000000">
                <a:alpha val="14000"/>
              </a:srgbClr>
            </a:outerShdw>
          </a:effectLst>
        </p:spPr>
      </p:pic>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23482" y="3496413"/>
            <a:ext cx="4663109" cy="2223686"/>
          </a:xfrm>
          <a:prstGeom prst="rect">
            <a:avLst/>
          </a:prstGeom>
          <a:noFill/>
        </p:spPr>
        <p:txBody>
          <a:bodyPr wrap="square" rtlCol="0">
            <a:spAutoFit/>
          </a:bodyPr>
          <a:lstStyle/>
          <a:p>
            <a:r>
              <a:rPr lang="en-US" sz="2400" b="1" dirty="0" smtClean="0">
                <a:solidFill>
                  <a:schemeClr val="bg1"/>
                </a:solidFill>
              </a:rPr>
              <a:t>Fusion Management</a:t>
            </a:r>
            <a:endParaRPr lang="en-US" sz="2400" b="1" dirty="0">
              <a:solidFill>
                <a:schemeClr val="bg1"/>
              </a:solidFill>
            </a:endParaRPr>
          </a:p>
          <a:p>
            <a:r>
              <a:rPr lang="en-US" sz="1400" dirty="0" smtClean="0"/>
              <a:t>Talent Management Agency</a:t>
            </a:r>
          </a:p>
          <a:p>
            <a:endParaRPr lang="en-US" sz="1050" dirty="0"/>
          </a:p>
          <a:p>
            <a:r>
              <a:rPr lang="en-US" dirty="0"/>
              <a:t>Fusion Management is a model management agency having 10 years of experience. They need a platform where one can select the talent and apply for the talent acquisition also. We provided the best solution to acquire the needs.</a:t>
            </a:r>
          </a:p>
        </p:txBody>
      </p:sp>
    </p:spTree>
    <p:extLst>
      <p:ext uri="{BB962C8B-B14F-4D97-AF65-F5344CB8AC3E}">
        <p14:creationId xmlns:p14="http://schemas.microsoft.com/office/powerpoint/2010/main" val="3151283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iKoala</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#4</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003" y="1390338"/>
            <a:ext cx="5805438" cy="2792219"/>
          </a:xfrm>
          <a:prstGeom prst="rect">
            <a:avLst/>
          </a:prstGeom>
          <a:effectLst>
            <a:outerShdw blurRad="406400" dist="50800" dir="5400000" sx="103000" sy="103000" algn="ctr" rotWithShape="0">
              <a:srgbClr val="000000">
                <a:alpha val="14000"/>
              </a:srgbClr>
            </a:outerShdw>
          </a:effectLst>
        </p:spPr>
      </p:pic>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23481" y="3364389"/>
            <a:ext cx="4663109" cy="2500685"/>
          </a:xfrm>
          <a:prstGeom prst="rect">
            <a:avLst/>
          </a:prstGeom>
          <a:noFill/>
        </p:spPr>
        <p:txBody>
          <a:bodyPr wrap="square" rtlCol="0">
            <a:spAutoFit/>
          </a:bodyPr>
          <a:lstStyle/>
          <a:p>
            <a:r>
              <a:rPr lang="en-US" sz="2400" b="1" dirty="0" smtClean="0">
                <a:solidFill>
                  <a:schemeClr val="bg1"/>
                </a:solidFill>
              </a:rPr>
              <a:t>iKoala</a:t>
            </a:r>
            <a:endParaRPr lang="en-US" sz="2400" b="1" dirty="0">
              <a:solidFill>
                <a:schemeClr val="bg1"/>
              </a:solidFill>
            </a:endParaRPr>
          </a:p>
          <a:p>
            <a:r>
              <a:rPr lang="en-US" sz="1400" dirty="0" smtClean="0"/>
              <a:t>E-Commerce</a:t>
            </a:r>
          </a:p>
          <a:p>
            <a:endParaRPr lang="en-US" sz="1050" dirty="0"/>
          </a:p>
          <a:p>
            <a:r>
              <a:rPr lang="en-US" dirty="0"/>
              <a:t>E-commerce website for home appliances, furniture, jewelry, toys and beauty products. i</a:t>
            </a:r>
            <a:r>
              <a:rPr lang="en-US" dirty="0" smtClean="0"/>
              <a:t>Koala </a:t>
            </a:r>
            <a:r>
              <a:rPr lang="en-US" dirty="0"/>
              <a:t>is subjected to the highest standards of product quality, purity assurance, and sustainability practices which is highly organized &amp; extremely productive.</a:t>
            </a:r>
          </a:p>
        </p:txBody>
      </p:sp>
    </p:spTree>
    <p:extLst>
      <p:ext uri="{BB962C8B-B14F-4D97-AF65-F5344CB8AC3E}">
        <p14:creationId xmlns:p14="http://schemas.microsoft.com/office/powerpoint/2010/main" val="3161991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Freeform 121"/>
          <p:cNvSpPr/>
          <p:nvPr/>
        </p:nvSpPr>
        <p:spPr>
          <a:xfrm>
            <a:off x="6677098" y="3581400"/>
            <a:ext cx="5514902" cy="3276600"/>
          </a:xfrm>
          <a:custGeom>
            <a:avLst/>
            <a:gdLst>
              <a:gd name="connsiteX0" fmla="*/ 3439637 w 5514902"/>
              <a:gd name="connsiteY0" fmla="*/ 0 h 3276600"/>
              <a:gd name="connsiteX1" fmla="*/ 5514902 w 5514902"/>
              <a:gd name="connsiteY1" fmla="*/ 1976899 h 3276600"/>
              <a:gd name="connsiteX2" fmla="*/ 5514902 w 5514902"/>
              <a:gd name="connsiteY2" fmla="*/ 3276600 h 3276600"/>
              <a:gd name="connsiteX3" fmla="*/ 0 w 5514902"/>
              <a:gd name="connsiteY3" fmla="*/ 3276600 h 3276600"/>
            </a:gdLst>
            <a:ahLst/>
            <a:cxnLst>
              <a:cxn ang="0">
                <a:pos x="connsiteX0" y="connsiteY0"/>
              </a:cxn>
              <a:cxn ang="0">
                <a:pos x="connsiteX1" y="connsiteY1"/>
              </a:cxn>
              <a:cxn ang="0">
                <a:pos x="connsiteX2" y="connsiteY2"/>
              </a:cxn>
              <a:cxn ang="0">
                <a:pos x="connsiteX3" y="connsiteY3"/>
              </a:cxn>
            </a:cxnLst>
            <a:rect l="l" t="t" r="r" b="b"/>
            <a:pathLst>
              <a:path w="5514902" h="3276600">
                <a:moveTo>
                  <a:pt x="3439637" y="0"/>
                </a:moveTo>
                <a:lnTo>
                  <a:pt x="5514902" y="1976899"/>
                </a:lnTo>
                <a:lnTo>
                  <a:pt x="5514902" y="3276600"/>
                </a:lnTo>
                <a:lnTo>
                  <a:pt x="0" y="32766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p:blipFill>
        <p:spPr>
          <a:xfrm>
            <a:off x="3164868" y="0"/>
            <a:ext cx="8842711" cy="6852498"/>
          </a:xfrm>
          <a:custGeom>
            <a:avLst/>
            <a:gdLst>
              <a:gd name="connsiteX0" fmla="*/ 3197855 w 8842711"/>
              <a:gd name="connsiteY0" fmla="*/ 0 h 6852498"/>
              <a:gd name="connsiteX1" fmla="*/ 8842711 w 8842711"/>
              <a:gd name="connsiteY1" fmla="*/ 0 h 6852498"/>
              <a:gd name="connsiteX2" fmla="*/ 5644856 w 8842711"/>
              <a:gd name="connsiteY2" fmla="*/ 6852498 h 6852498"/>
              <a:gd name="connsiteX3" fmla="*/ 0 w 8842711"/>
              <a:gd name="connsiteY3" fmla="*/ 6852498 h 6852498"/>
            </a:gdLst>
            <a:ahLst/>
            <a:cxnLst>
              <a:cxn ang="0">
                <a:pos x="connsiteX0" y="connsiteY0"/>
              </a:cxn>
              <a:cxn ang="0">
                <a:pos x="connsiteX1" y="connsiteY1"/>
              </a:cxn>
              <a:cxn ang="0">
                <a:pos x="connsiteX2" y="connsiteY2"/>
              </a:cxn>
              <a:cxn ang="0">
                <a:pos x="connsiteX3" y="connsiteY3"/>
              </a:cxn>
            </a:cxnLst>
            <a:rect l="l" t="t" r="r" b="b"/>
            <a:pathLst>
              <a:path w="8842711" h="6852498">
                <a:moveTo>
                  <a:pt x="3197855" y="0"/>
                </a:moveTo>
                <a:lnTo>
                  <a:pt x="8842711" y="0"/>
                </a:lnTo>
                <a:lnTo>
                  <a:pt x="5644856" y="6852498"/>
                </a:lnTo>
                <a:lnTo>
                  <a:pt x="0" y="6852498"/>
                </a:lnTo>
                <a:close/>
              </a:path>
            </a:pathLst>
          </a:custGeom>
        </p:spPr>
      </p:pic>
      <p:sp>
        <p:nvSpPr>
          <p:cNvPr id="124" name="Parallelogram 123"/>
          <p:cNvSpPr/>
          <p:nvPr/>
        </p:nvSpPr>
        <p:spPr>
          <a:xfrm>
            <a:off x="3162300" y="0"/>
            <a:ext cx="8845279" cy="6858000"/>
          </a:xfrm>
          <a:prstGeom prst="parallelogram">
            <a:avLst>
              <a:gd name="adj" fmla="val 46667"/>
            </a:avLst>
          </a:prstGeom>
          <a:solidFill>
            <a:srgbClr val="232A3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p:cNvSpPr txBox="1"/>
          <p:nvPr/>
        </p:nvSpPr>
        <p:spPr>
          <a:xfrm>
            <a:off x="282080" y="1891213"/>
            <a:ext cx="8889361" cy="2462213"/>
          </a:xfrm>
          <a:prstGeom prst="rect">
            <a:avLst/>
          </a:prstGeom>
          <a:noFill/>
        </p:spPr>
        <p:txBody>
          <a:bodyPr wrap="square" lIns="0" tIns="0" rIns="0" bIns="0" rtlCol="0">
            <a:spAutoFit/>
          </a:bodyPr>
          <a:lstStyle/>
          <a:p>
            <a:pPr algn="r"/>
            <a:r>
              <a:rPr lang="en-US" sz="8000" b="1" dirty="0" smtClean="0">
                <a:solidFill>
                  <a:srgbClr val="00B0F0"/>
                </a:solidFill>
                <a:latin typeface="Century Gothic" panose="020B0502020202020204" pitchFamily="34" charset="0"/>
              </a:rPr>
              <a:t>MVC Framework</a:t>
            </a:r>
          </a:p>
          <a:p>
            <a:pPr algn="r"/>
            <a:r>
              <a:rPr lang="en-US" sz="8000" b="1" dirty="0" smtClean="0">
                <a:solidFill>
                  <a:srgbClr val="00B0F0"/>
                </a:solidFill>
                <a:latin typeface="Century Gothic" panose="020B0502020202020204" pitchFamily="34" charset="0"/>
              </a:rPr>
              <a:t>PROJECTS</a:t>
            </a:r>
            <a:endParaRPr lang="en-US" sz="8000" b="1" dirty="0">
              <a:solidFill>
                <a:srgbClr val="00B0F0"/>
              </a:solidFill>
              <a:latin typeface="Century Gothic" panose="020B0502020202020204" pitchFamily="34" charset="0"/>
            </a:endParaRPr>
          </a:p>
        </p:txBody>
      </p:sp>
      <p:cxnSp>
        <p:nvCxnSpPr>
          <p:cNvPr id="136" name="Straight Connector 135"/>
          <p:cNvCxnSpPr/>
          <p:nvPr/>
        </p:nvCxnSpPr>
        <p:spPr>
          <a:xfrm>
            <a:off x="0" y="3124200"/>
            <a:ext cx="4356100"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7" name="Freeform 136"/>
          <p:cNvSpPr/>
          <p:nvPr/>
        </p:nvSpPr>
        <p:spPr>
          <a:xfrm rot="16200000">
            <a:off x="7310556" y="1485686"/>
            <a:ext cx="6800962" cy="2961928"/>
          </a:xfrm>
          <a:custGeom>
            <a:avLst/>
            <a:gdLst>
              <a:gd name="connsiteX0" fmla="*/ 6800962 w 6800962"/>
              <a:gd name="connsiteY0" fmla="*/ 2961928 h 2961928"/>
              <a:gd name="connsiteX1" fmla="*/ 0 w 6800962"/>
              <a:gd name="connsiteY1" fmla="*/ 2961928 h 2961928"/>
              <a:gd name="connsiteX2" fmla="*/ 3400481 w 6800962"/>
              <a:gd name="connsiteY2" fmla="*/ 0 h 2961928"/>
            </a:gdLst>
            <a:ahLst/>
            <a:cxnLst>
              <a:cxn ang="0">
                <a:pos x="connsiteX0" y="connsiteY0"/>
              </a:cxn>
              <a:cxn ang="0">
                <a:pos x="connsiteX1" y="connsiteY1"/>
              </a:cxn>
              <a:cxn ang="0">
                <a:pos x="connsiteX2" y="connsiteY2"/>
              </a:cxn>
            </a:cxnLst>
            <a:rect l="l" t="t" r="r" b="b"/>
            <a:pathLst>
              <a:path w="6800962" h="2961928">
                <a:moveTo>
                  <a:pt x="6800962" y="2961928"/>
                </a:moveTo>
                <a:lnTo>
                  <a:pt x="0" y="2961928"/>
                </a:lnTo>
                <a:lnTo>
                  <a:pt x="3400481"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2FDEA1AD-B8E0-4BF1-922C-946D2C3782B9}"/>
              </a:ext>
            </a:extLst>
          </p:cNvPr>
          <p:cNvSpPr/>
          <p:nvPr/>
        </p:nvSpPr>
        <p:spPr>
          <a:xfrm rot="3983131">
            <a:off x="10991180" y="-79364"/>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39" name="Rectangle 138"/>
          <p:cNvSpPr/>
          <p:nvPr/>
        </p:nvSpPr>
        <p:spPr>
          <a:xfrm>
            <a:off x="0" y="0"/>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80" y="213324"/>
            <a:ext cx="1695434" cy="480718"/>
          </a:xfrm>
          <a:prstGeom prst="rect">
            <a:avLst/>
          </a:prstGeom>
        </p:spPr>
      </p:pic>
      <p:sp>
        <p:nvSpPr>
          <p:cNvPr id="141" name="Rectangle 140">
            <a:extLst>
              <a:ext uri="{FF2B5EF4-FFF2-40B4-BE49-F238E27FC236}">
                <a16:creationId xmlns:a16="http://schemas.microsoft.com/office/drawing/2014/main" id="{9BD08C1D-5EE9-40F6-9F0F-84E4549CF766}"/>
              </a:ext>
            </a:extLst>
          </p:cNvPr>
          <p:cNvSpPr/>
          <p:nvPr/>
        </p:nvSpPr>
        <p:spPr>
          <a:xfrm rot="2700000">
            <a:off x="-199460" y="1282987"/>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446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8E2E5A8-551D-4AD4-AE98-415631F05E55}"/>
              </a:ext>
            </a:extLst>
          </p:cNvPr>
          <p:cNvSpPr/>
          <p:nvPr/>
        </p:nvSpPr>
        <p:spPr>
          <a:xfrm rot="2700000">
            <a:off x="11831052" y="5951694"/>
            <a:ext cx="398920" cy="39892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C73AF7-55BE-4DA1-963F-A94D919A8AC1}"/>
              </a:ext>
            </a:extLst>
          </p:cNvPr>
          <p:cNvSpPr/>
          <p:nvPr/>
        </p:nvSpPr>
        <p:spPr>
          <a:xfrm rot="2700000">
            <a:off x="182379" y="6501082"/>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8" name="Rectangle 27">
            <a:extLst>
              <a:ext uri="{FF2B5EF4-FFF2-40B4-BE49-F238E27FC236}">
                <a16:creationId xmlns:a16="http://schemas.microsoft.com/office/drawing/2014/main" id="{6E43FE4E-A827-4EB8-9EC1-553EF4015615}"/>
              </a:ext>
            </a:extLst>
          </p:cNvPr>
          <p:cNvSpPr/>
          <p:nvPr/>
        </p:nvSpPr>
        <p:spPr>
          <a:xfrm rot="2700000">
            <a:off x="464459" y="-199460"/>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30">
            <a:extLst>
              <a:ext uri="{FF2B5EF4-FFF2-40B4-BE49-F238E27FC236}">
                <a16:creationId xmlns:a16="http://schemas.microsoft.com/office/drawing/2014/main" id="{C7F2265A-1DEF-41A2-AA20-CEEB677E8CF3}"/>
              </a:ext>
            </a:extLst>
          </p:cNvPr>
          <p:cNvSpPr/>
          <p:nvPr/>
        </p:nvSpPr>
        <p:spPr>
          <a:xfrm>
            <a:off x="9861991" y="-265480"/>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 name="Picture 29">
            <a:extLst>
              <a:ext uri="{FF2B5EF4-FFF2-40B4-BE49-F238E27FC236}">
                <a16:creationId xmlns:a16="http://schemas.microsoft.com/office/drawing/2014/main" id="{B211C2F5-7C80-4679-947D-463A88B655C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 y="2657476"/>
            <a:ext cx="12226760" cy="2212764"/>
          </a:xfrm>
          <a:custGeom>
            <a:avLst/>
            <a:gdLst>
              <a:gd name="connsiteX0" fmla="*/ 0 w 12226760"/>
              <a:gd name="connsiteY0" fmla="*/ 0 h 2212764"/>
              <a:gd name="connsiteX1" fmla="*/ 12226760 w 12226760"/>
              <a:gd name="connsiteY1" fmla="*/ 0 h 2212764"/>
              <a:gd name="connsiteX2" fmla="*/ 12226760 w 12226760"/>
              <a:gd name="connsiteY2" fmla="*/ 2212764 h 2212764"/>
              <a:gd name="connsiteX3" fmla="*/ 0 w 12226760"/>
              <a:gd name="connsiteY3" fmla="*/ 2212764 h 2212764"/>
            </a:gdLst>
            <a:ahLst/>
            <a:cxnLst>
              <a:cxn ang="0">
                <a:pos x="connsiteX0" y="connsiteY0"/>
              </a:cxn>
              <a:cxn ang="0">
                <a:pos x="connsiteX1" y="connsiteY1"/>
              </a:cxn>
              <a:cxn ang="0">
                <a:pos x="connsiteX2" y="connsiteY2"/>
              </a:cxn>
              <a:cxn ang="0">
                <a:pos x="connsiteX3" y="connsiteY3"/>
              </a:cxn>
            </a:cxnLst>
            <a:rect l="l" t="t" r="r" b="b"/>
            <a:pathLst>
              <a:path w="12226760" h="2212764">
                <a:moveTo>
                  <a:pt x="0" y="0"/>
                </a:moveTo>
                <a:lnTo>
                  <a:pt x="12226760" y="0"/>
                </a:lnTo>
                <a:lnTo>
                  <a:pt x="12226760" y="2212764"/>
                </a:lnTo>
                <a:lnTo>
                  <a:pt x="0" y="2212764"/>
                </a:lnTo>
                <a:close/>
              </a:path>
            </a:pathLst>
          </a:custGeom>
        </p:spPr>
      </p:pic>
      <p:sp>
        <p:nvSpPr>
          <p:cNvPr id="31" name="Rectangle 30">
            <a:extLst>
              <a:ext uri="{FF2B5EF4-FFF2-40B4-BE49-F238E27FC236}">
                <a16:creationId xmlns:a16="http://schemas.microsoft.com/office/drawing/2014/main" id="{ACB64659-918B-409F-9F04-A8A0ED6D3440}"/>
              </a:ext>
            </a:extLst>
          </p:cNvPr>
          <p:cNvSpPr/>
          <p:nvPr/>
        </p:nvSpPr>
        <p:spPr>
          <a:xfrm>
            <a:off x="0" y="2657476"/>
            <a:ext cx="12226764" cy="2212764"/>
          </a:xfrm>
          <a:prstGeom prst="rect">
            <a:avLst/>
          </a:prstGeom>
          <a:gradFill flip="none" rotWithShape="1">
            <a:gsLst>
              <a:gs pos="0">
                <a:schemeClr val="tx2">
                  <a:lumMod val="50000"/>
                  <a:alpha val="80000"/>
                </a:schemeClr>
              </a:gs>
              <a:gs pos="100000">
                <a:schemeClr val="tx2">
                  <a:alpha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a:p>
        </p:txBody>
      </p:sp>
      <p:sp>
        <p:nvSpPr>
          <p:cNvPr id="32" name="Title 206">
            <a:extLst>
              <a:ext uri="{FF2B5EF4-FFF2-40B4-BE49-F238E27FC236}">
                <a16:creationId xmlns:a16="http://schemas.microsoft.com/office/drawing/2014/main" id="{DA9C6431-9B7E-4EA6-B913-EEB7FE9506F4}"/>
              </a:ext>
            </a:extLst>
          </p:cNvPr>
          <p:cNvSpPr txBox="1">
            <a:spLocks/>
          </p:cNvSpPr>
          <p:nvPr/>
        </p:nvSpPr>
        <p:spPr>
          <a:xfrm>
            <a:off x="609600" y="932087"/>
            <a:ext cx="10972800"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Segoe UI (Headings)"/>
                <a:cs typeface="Segoe UI" panose="020B0502040204020203" pitchFamily="34" charset="0"/>
              </a:rPr>
              <a:t>Our Key Value Pillars</a:t>
            </a:r>
            <a:endParaRPr lang="en-US" b="1" dirty="0">
              <a:latin typeface="Segoe UI (Headings)"/>
              <a:cs typeface="Segoe UI" panose="020B0502040204020203" pitchFamily="34" charset="0"/>
            </a:endParaRPr>
          </a:p>
        </p:txBody>
      </p:sp>
      <p:sp>
        <p:nvSpPr>
          <p:cNvPr id="33" name="Oval 5">
            <a:extLst>
              <a:ext uri="{FF2B5EF4-FFF2-40B4-BE49-F238E27FC236}">
                <a16:creationId xmlns:a16="http://schemas.microsoft.com/office/drawing/2014/main" id="{209E5B44-087D-47FA-97EA-F74BF0666C5B}"/>
              </a:ext>
            </a:extLst>
          </p:cNvPr>
          <p:cNvSpPr>
            <a:spLocks noChangeArrowheads="1"/>
          </p:cNvSpPr>
          <p:nvPr/>
        </p:nvSpPr>
        <p:spPr bwMode="auto">
          <a:xfrm>
            <a:off x="917095" y="2786550"/>
            <a:ext cx="1570265" cy="1580120"/>
          </a:xfrm>
          <a:prstGeom prst="ellipse">
            <a:avLst/>
          </a:prstGeom>
          <a:solidFill>
            <a:srgbClr val="DE473E"/>
          </a:solidFill>
          <a:ln w="14288" cap="flat">
            <a:noFill/>
            <a:prstDash val="solid"/>
            <a:miter lim="800000"/>
            <a:headEnd/>
            <a:tailEnd/>
          </a:ln>
          <a:effectLst>
            <a:outerShdw blurRad="63500" sx="102000" sy="102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Oval 6">
            <a:extLst>
              <a:ext uri="{FF2B5EF4-FFF2-40B4-BE49-F238E27FC236}">
                <a16:creationId xmlns:a16="http://schemas.microsoft.com/office/drawing/2014/main" id="{8CC42898-F179-491F-A5A3-62A09B12847E}"/>
              </a:ext>
            </a:extLst>
          </p:cNvPr>
          <p:cNvSpPr>
            <a:spLocks noChangeArrowheads="1"/>
          </p:cNvSpPr>
          <p:nvPr/>
        </p:nvSpPr>
        <p:spPr bwMode="auto">
          <a:xfrm>
            <a:off x="1133909" y="3005008"/>
            <a:ext cx="1136635" cy="1143205"/>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Oval 9">
            <a:extLst>
              <a:ext uri="{FF2B5EF4-FFF2-40B4-BE49-F238E27FC236}">
                <a16:creationId xmlns:a16="http://schemas.microsoft.com/office/drawing/2014/main" id="{1AAD395D-7158-44E5-9303-53DE882A69C2}"/>
              </a:ext>
            </a:extLst>
          </p:cNvPr>
          <p:cNvSpPr>
            <a:spLocks noChangeArrowheads="1"/>
          </p:cNvSpPr>
          <p:nvPr/>
        </p:nvSpPr>
        <p:spPr bwMode="auto">
          <a:xfrm>
            <a:off x="2964263" y="2786550"/>
            <a:ext cx="1576835" cy="1580120"/>
          </a:xfrm>
          <a:prstGeom prst="ellipse">
            <a:avLst/>
          </a:prstGeom>
          <a:solidFill>
            <a:srgbClr val="FEA321"/>
          </a:solidFill>
          <a:ln w="14288" cap="flat">
            <a:noFill/>
            <a:prstDash val="solid"/>
            <a:miter lim="800000"/>
            <a:headEnd/>
            <a:tailEnd/>
          </a:ln>
          <a:effectLst>
            <a:outerShdw blurRad="63500" sx="102000" sy="102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Oval 10">
            <a:extLst>
              <a:ext uri="{FF2B5EF4-FFF2-40B4-BE49-F238E27FC236}">
                <a16:creationId xmlns:a16="http://schemas.microsoft.com/office/drawing/2014/main" id="{89FD3AF3-881F-4651-9324-1EA08EBD0DF4}"/>
              </a:ext>
            </a:extLst>
          </p:cNvPr>
          <p:cNvSpPr>
            <a:spLocks noChangeArrowheads="1"/>
          </p:cNvSpPr>
          <p:nvPr/>
        </p:nvSpPr>
        <p:spPr bwMode="auto">
          <a:xfrm>
            <a:off x="3184363" y="3005008"/>
            <a:ext cx="1136635" cy="1143205"/>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Oval 17">
            <a:extLst>
              <a:ext uri="{FF2B5EF4-FFF2-40B4-BE49-F238E27FC236}">
                <a16:creationId xmlns:a16="http://schemas.microsoft.com/office/drawing/2014/main" id="{7508D0B2-D831-4A24-82ED-D95F75049B6B}"/>
              </a:ext>
            </a:extLst>
          </p:cNvPr>
          <p:cNvSpPr>
            <a:spLocks noChangeArrowheads="1"/>
          </p:cNvSpPr>
          <p:nvPr/>
        </p:nvSpPr>
        <p:spPr bwMode="auto">
          <a:xfrm>
            <a:off x="7660087" y="2786550"/>
            <a:ext cx="1576835" cy="1580120"/>
          </a:xfrm>
          <a:prstGeom prst="ellipse">
            <a:avLst/>
          </a:prstGeom>
          <a:solidFill>
            <a:srgbClr val="454054"/>
          </a:solidFill>
          <a:ln w="14288" cap="flat">
            <a:noFill/>
            <a:prstDash val="solid"/>
            <a:miter lim="800000"/>
            <a:headEnd/>
            <a:tailEnd/>
          </a:ln>
          <a:effectLst>
            <a:outerShdw blurRad="63500" sx="102000" sy="102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Oval 18">
            <a:extLst>
              <a:ext uri="{FF2B5EF4-FFF2-40B4-BE49-F238E27FC236}">
                <a16:creationId xmlns:a16="http://schemas.microsoft.com/office/drawing/2014/main" id="{54D0DE8C-3067-4042-B51A-5B0E3B2FEB55}"/>
              </a:ext>
            </a:extLst>
          </p:cNvPr>
          <p:cNvSpPr>
            <a:spLocks noChangeArrowheads="1"/>
          </p:cNvSpPr>
          <p:nvPr/>
        </p:nvSpPr>
        <p:spPr bwMode="auto">
          <a:xfrm>
            <a:off x="7880187" y="3005008"/>
            <a:ext cx="1136635" cy="1143205"/>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Oval 5">
            <a:extLst>
              <a:ext uri="{FF2B5EF4-FFF2-40B4-BE49-F238E27FC236}">
                <a16:creationId xmlns:a16="http://schemas.microsoft.com/office/drawing/2014/main" id="{F1AAB962-35FE-48B1-92A1-DB3040D46006}"/>
              </a:ext>
            </a:extLst>
          </p:cNvPr>
          <p:cNvSpPr>
            <a:spLocks noChangeArrowheads="1"/>
          </p:cNvSpPr>
          <p:nvPr/>
        </p:nvSpPr>
        <p:spPr bwMode="auto">
          <a:xfrm>
            <a:off x="9701392" y="2786550"/>
            <a:ext cx="1570265" cy="1580120"/>
          </a:xfrm>
          <a:prstGeom prst="ellipse">
            <a:avLst/>
          </a:prstGeom>
          <a:solidFill>
            <a:srgbClr val="894379"/>
          </a:solidFill>
          <a:ln w="14288" cap="flat">
            <a:noFill/>
            <a:prstDash val="solid"/>
            <a:miter lim="800000"/>
            <a:headEnd/>
            <a:tailEnd/>
          </a:ln>
          <a:effectLst>
            <a:outerShdw blurRad="63500" sx="102000" sy="102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Oval 6">
            <a:extLst>
              <a:ext uri="{FF2B5EF4-FFF2-40B4-BE49-F238E27FC236}">
                <a16:creationId xmlns:a16="http://schemas.microsoft.com/office/drawing/2014/main" id="{1C9741C9-1AD8-492A-A106-7F3B380B7049}"/>
              </a:ext>
            </a:extLst>
          </p:cNvPr>
          <p:cNvSpPr>
            <a:spLocks noChangeArrowheads="1"/>
          </p:cNvSpPr>
          <p:nvPr/>
        </p:nvSpPr>
        <p:spPr bwMode="auto">
          <a:xfrm>
            <a:off x="9918206" y="3005008"/>
            <a:ext cx="1136635" cy="1143205"/>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54" name="Group 53">
            <a:extLst>
              <a:ext uri="{FF2B5EF4-FFF2-40B4-BE49-F238E27FC236}">
                <a16:creationId xmlns:a16="http://schemas.microsoft.com/office/drawing/2014/main" id="{D79656DB-DC73-4E3B-9897-AAA628BE66A7}"/>
              </a:ext>
            </a:extLst>
          </p:cNvPr>
          <p:cNvGrpSpPr/>
          <p:nvPr/>
        </p:nvGrpSpPr>
        <p:grpSpPr>
          <a:xfrm>
            <a:off x="1476802" y="3367731"/>
            <a:ext cx="450848" cy="417758"/>
            <a:chOff x="6283326" y="3989388"/>
            <a:chExt cx="346075" cy="320675"/>
          </a:xfrm>
        </p:grpSpPr>
        <p:sp>
          <p:nvSpPr>
            <p:cNvPr id="55" name="Oval 167">
              <a:extLst>
                <a:ext uri="{FF2B5EF4-FFF2-40B4-BE49-F238E27FC236}">
                  <a16:creationId xmlns:a16="http://schemas.microsoft.com/office/drawing/2014/main" id="{B4E9399A-23B4-4AAD-83B6-2D0C28043889}"/>
                </a:ext>
              </a:extLst>
            </p:cNvPr>
            <p:cNvSpPr>
              <a:spLocks noChangeArrowheads="1"/>
            </p:cNvSpPr>
            <p:nvPr/>
          </p:nvSpPr>
          <p:spPr bwMode="auto">
            <a:xfrm>
              <a:off x="6283326" y="4159250"/>
              <a:ext cx="150813" cy="150813"/>
            </a:xfrm>
            <a:prstGeom prst="ellipse">
              <a:avLst/>
            </a:prstGeom>
            <a:noFill/>
            <a:ln w="14288" cap="rnd">
              <a:solidFill>
                <a:srgbClr val="DE47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168">
              <a:extLst>
                <a:ext uri="{FF2B5EF4-FFF2-40B4-BE49-F238E27FC236}">
                  <a16:creationId xmlns:a16="http://schemas.microsoft.com/office/drawing/2014/main" id="{15C0E592-ACEB-43D4-9515-A6749775686F}"/>
                </a:ext>
              </a:extLst>
            </p:cNvPr>
            <p:cNvSpPr>
              <a:spLocks/>
            </p:cNvSpPr>
            <p:nvPr/>
          </p:nvSpPr>
          <p:spPr bwMode="auto">
            <a:xfrm>
              <a:off x="6299201" y="3989388"/>
              <a:ext cx="134938" cy="200025"/>
            </a:xfrm>
            <a:custGeom>
              <a:avLst/>
              <a:gdLst>
                <a:gd name="T0" fmla="*/ 36 w 36"/>
                <a:gd name="T1" fmla="*/ 19 h 53"/>
                <a:gd name="T2" fmla="*/ 36 w 36"/>
                <a:gd name="T3" fmla="*/ 3 h 53"/>
                <a:gd name="T4" fmla="*/ 24 w 36"/>
                <a:gd name="T5" fmla="*/ 3 h 53"/>
                <a:gd name="T6" fmla="*/ 18 w 36"/>
                <a:gd name="T7" fmla="*/ 19 h 53"/>
                <a:gd name="T8" fmla="*/ 12 w 36"/>
                <a:gd name="T9" fmla="*/ 25 h 53"/>
                <a:gd name="T10" fmla="*/ 0 w 36"/>
                <a:gd name="T11" fmla="*/ 53 h 53"/>
              </a:gdLst>
              <a:ahLst/>
              <a:cxnLst>
                <a:cxn ang="0">
                  <a:pos x="T0" y="T1"/>
                </a:cxn>
                <a:cxn ang="0">
                  <a:pos x="T2" y="T3"/>
                </a:cxn>
                <a:cxn ang="0">
                  <a:pos x="T4" y="T5"/>
                </a:cxn>
                <a:cxn ang="0">
                  <a:pos x="T6" y="T7"/>
                </a:cxn>
                <a:cxn ang="0">
                  <a:pos x="T8" y="T9"/>
                </a:cxn>
                <a:cxn ang="0">
                  <a:pos x="T10" y="T11"/>
                </a:cxn>
              </a:cxnLst>
              <a:rect l="0" t="0" r="r" b="b"/>
              <a:pathLst>
                <a:path w="36" h="53">
                  <a:moveTo>
                    <a:pt x="36" y="19"/>
                  </a:moveTo>
                  <a:cubicBezTo>
                    <a:pt x="36" y="3"/>
                    <a:pt x="36" y="3"/>
                    <a:pt x="36" y="3"/>
                  </a:cubicBezTo>
                  <a:cubicBezTo>
                    <a:pt x="33" y="0"/>
                    <a:pt x="27" y="0"/>
                    <a:pt x="24" y="3"/>
                  </a:cubicBezTo>
                  <a:cubicBezTo>
                    <a:pt x="18" y="19"/>
                    <a:pt x="18" y="19"/>
                    <a:pt x="18" y="19"/>
                  </a:cubicBezTo>
                  <a:cubicBezTo>
                    <a:pt x="12" y="25"/>
                    <a:pt x="12" y="25"/>
                    <a:pt x="12" y="25"/>
                  </a:cubicBezTo>
                  <a:cubicBezTo>
                    <a:pt x="0" y="53"/>
                    <a:pt x="0" y="53"/>
                    <a:pt x="0" y="53"/>
                  </a:cubicBezTo>
                </a:path>
              </a:pathLst>
            </a:custGeom>
            <a:noFill/>
            <a:ln w="14288" cap="rnd">
              <a:solidFill>
                <a:srgbClr val="DE47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Oval 169">
              <a:extLst>
                <a:ext uri="{FF2B5EF4-FFF2-40B4-BE49-F238E27FC236}">
                  <a16:creationId xmlns:a16="http://schemas.microsoft.com/office/drawing/2014/main" id="{C0C94C41-99A3-4B05-B1EF-7D1ACE90DA64}"/>
                </a:ext>
              </a:extLst>
            </p:cNvPr>
            <p:cNvSpPr>
              <a:spLocks noChangeArrowheads="1"/>
            </p:cNvSpPr>
            <p:nvPr/>
          </p:nvSpPr>
          <p:spPr bwMode="auto">
            <a:xfrm>
              <a:off x="6478588" y="4159250"/>
              <a:ext cx="150813" cy="150813"/>
            </a:xfrm>
            <a:prstGeom prst="ellipse">
              <a:avLst/>
            </a:prstGeom>
            <a:noFill/>
            <a:ln w="14288" cap="rnd">
              <a:solidFill>
                <a:srgbClr val="DE47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170">
              <a:extLst>
                <a:ext uri="{FF2B5EF4-FFF2-40B4-BE49-F238E27FC236}">
                  <a16:creationId xmlns:a16="http://schemas.microsoft.com/office/drawing/2014/main" id="{F73DC99C-D852-4188-9054-0DCA0FF5E063}"/>
                </a:ext>
              </a:extLst>
            </p:cNvPr>
            <p:cNvSpPr>
              <a:spLocks/>
            </p:cNvSpPr>
            <p:nvPr/>
          </p:nvSpPr>
          <p:spPr bwMode="auto">
            <a:xfrm>
              <a:off x="6478588" y="3989388"/>
              <a:ext cx="136525" cy="200025"/>
            </a:xfrm>
            <a:custGeom>
              <a:avLst/>
              <a:gdLst>
                <a:gd name="T0" fmla="*/ 0 w 36"/>
                <a:gd name="T1" fmla="*/ 19 h 53"/>
                <a:gd name="T2" fmla="*/ 0 w 36"/>
                <a:gd name="T3" fmla="*/ 3 h 53"/>
                <a:gd name="T4" fmla="*/ 12 w 36"/>
                <a:gd name="T5" fmla="*/ 3 h 53"/>
                <a:gd name="T6" fmla="*/ 18 w 36"/>
                <a:gd name="T7" fmla="*/ 19 h 53"/>
                <a:gd name="T8" fmla="*/ 24 w 36"/>
                <a:gd name="T9" fmla="*/ 25 h 53"/>
                <a:gd name="T10" fmla="*/ 36 w 36"/>
                <a:gd name="T11" fmla="*/ 53 h 53"/>
              </a:gdLst>
              <a:ahLst/>
              <a:cxnLst>
                <a:cxn ang="0">
                  <a:pos x="T0" y="T1"/>
                </a:cxn>
                <a:cxn ang="0">
                  <a:pos x="T2" y="T3"/>
                </a:cxn>
                <a:cxn ang="0">
                  <a:pos x="T4" y="T5"/>
                </a:cxn>
                <a:cxn ang="0">
                  <a:pos x="T6" y="T7"/>
                </a:cxn>
                <a:cxn ang="0">
                  <a:pos x="T8" y="T9"/>
                </a:cxn>
                <a:cxn ang="0">
                  <a:pos x="T10" y="T11"/>
                </a:cxn>
              </a:cxnLst>
              <a:rect l="0" t="0" r="r" b="b"/>
              <a:pathLst>
                <a:path w="36" h="53">
                  <a:moveTo>
                    <a:pt x="0" y="19"/>
                  </a:moveTo>
                  <a:cubicBezTo>
                    <a:pt x="0" y="3"/>
                    <a:pt x="0" y="3"/>
                    <a:pt x="0" y="3"/>
                  </a:cubicBezTo>
                  <a:cubicBezTo>
                    <a:pt x="3" y="0"/>
                    <a:pt x="9" y="0"/>
                    <a:pt x="12" y="3"/>
                  </a:cubicBezTo>
                  <a:cubicBezTo>
                    <a:pt x="18" y="19"/>
                    <a:pt x="18" y="19"/>
                    <a:pt x="18" y="19"/>
                  </a:cubicBezTo>
                  <a:cubicBezTo>
                    <a:pt x="24" y="25"/>
                    <a:pt x="24" y="25"/>
                    <a:pt x="24" y="25"/>
                  </a:cubicBezTo>
                  <a:cubicBezTo>
                    <a:pt x="36" y="53"/>
                    <a:pt x="36" y="53"/>
                    <a:pt x="36" y="53"/>
                  </a:cubicBezTo>
                </a:path>
              </a:pathLst>
            </a:custGeom>
            <a:noFill/>
            <a:ln w="14288" cap="rnd">
              <a:solidFill>
                <a:srgbClr val="DE47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171">
              <a:extLst>
                <a:ext uri="{FF2B5EF4-FFF2-40B4-BE49-F238E27FC236}">
                  <a16:creationId xmlns:a16="http://schemas.microsoft.com/office/drawing/2014/main" id="{CCDB2D44-B391-413C-8049-1693E5992669}"/>
                </a:ext>
              </a:extLst>
            </p:cNvPr>
            <p:cNvSpPr>
              <a:spLocks/>
            </p:cNvSpPr>
            <p:nvPr/>
          </p:nvSpPr>
          <p:spPr bwMode="auto">
            <a:xfrm>
              <a:off x="6396038" y="4090988"/>
              <a:ext cx="120650" cy="30163"/>
            </a:xfrm>
            <a:custGeom>
              <a:avLst/>
              <a:gdLst>
                <a:gd name="T0" fmla="*/ 0 w 32"/>
                <a:gd name="T1" fmla="*/ 8 h 8"/>
                <a:gd name="T2" fmla="*/ 16 w 32"/>
                <a:gd name="T3" fmla="*/ 0 h 8"/>
                <a:gd name="T4" fmla="*/ 32 w 32"/>
                <a:gd name="T5" fmla="*/ 8 h 8"/>
              </a:gdLst>
              <a:ahLst/>
              <a:cxnLst>
                <a:cxn ang="0">
                  <a:pos x="T0" y="T1"/>
                </a:cxn>
                <a:cxn ang="0">
                  <a:pos x="T2" y="T3"/>
                </a:cxn>
                <a:cxn ang="0">
                  <a:pos x="T4" y="T5"/>
                </a:cxn>
              </a:cxnLst>
              <a:rect l="0" t="0" r="r" b="b"/>
              <a:pathLst>
                <a:path w="32" h="8">
                  <a:moveTo>
                    <a:pt x="0" y="8"/>
                  </a:moveTo>
                  <a:cubicBezTo>
                    <a:pt x="0" y="4"/>
                    <a:pt x="7" y="0"/>
                    <a:pt x="16" y="0"/>
                  </a:cubicBezTo>
                  <a:cubicBezTo>
                    <a:pt x="25" y="0"/>
                    <a:pt x="32" y="4"/>
                    <a:pt x="32" y="8"/>
                  </a:cubicBezTo>
                </a:path>
              </a:pathLst>
            </a:custGeom>
            <a:noFill/>
            <a:ln w="14288" cap="rnd">
              <a:solidFill>
                <a:srgbClr val="DE47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Line 172">
              <a:extLst>
                <a:ext uri="{FF2B5EF4-FFF2-40B4-BE49-F238E27FC236}">
                  <a16:creationId xmlns:a16="http://schemas.microsoft.com/office/drawing/2014/main" id="{C23726D7-DEA8-4C55-B42E-3420FA54A40F}"/>
                </a:ext>
              </a:extLst>
            </p:cNvPr>
            <p:cNvSpPr>
              <a:spLocks noChangeShapeType="1"/>
            </p:cNvSpPr>
            <p:nvPr/>
          </p:nvSpPr>
          <p:spPr bwMode="auto">
            <a:xfrm flipV="1">
              <a:off x="6434138" y="4095750"/>
              <a:ext cx="0" cy="138113"/>
            </a:xfrm>
            <a:prstGeom prst="line">
              <a:avLst/>
            </a:prstGeom>
            <a:noFill/>
            <a:ln w="14288" cap="rnd">
              <a:solidFill>
                <a:srgbClr val="DE473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Line 173">
              <a:extLst>
                <a:ext uri="{FF2B5EF4-FFF2-40B4-BE49-F238E27FC236}">
                  <a16:creationId xmlns:a16="http://schemas.microsoft.com/office/drawing/2014/main" id="{B5CB48FD-6036-4F8E-B835-15AEBDEED21B}"/>
                </a:ext>
              </a:extLst>
            </p:cNvPr>
            <p:cNvSpPr>
              <a:spLocks noChangeShapeType="1"/>
            </p:cNvSpPr>
            <p:nvPr/>
          </p:nvSpPr>
          <p:spPr bwMode="auto">
            <a:xfrm flipV="1">
              <a:off x="6478588" y="4095750"/>
              <a:ext cx="0" cy="138113"/>
            </a:xfrm>
            <a:prstGeom prst="line">
              <a:avLst/>
            </a:prstGeom>
            <a:noFill/>
            <a:ln w="14288" cap="rnd">
              <a:solidFill>
                <a:srgbClr val="DE473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174">
              <a:extLst>
                <a:ext uri="{FF2B5EF4-FFF2-40B4-BE49-F238E27FC236}">
                  <a16:creationId xmlns:a16="http://schemas.microsoft.com/office/drawing/2014/main" id="{A5346933-C198-480E-8F53-7A613495AB8E}"/>
                </a:ext>
              </a:extLst>
            </p:cNvPr>
            <p:cNvSpPr>
              <a:spLocks/>
            </p:cNvSpPr>
            <p:nvPr/>
          </p:nvSpPr>
          <p:spPr bwMode="auto">
            <a:xfrm>
              <a:off x="6313488" y="4189413"/>
              <a:ext cx="46038" cy="44450"/>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6"/>
                    <a:pt x="5" y="0"/>
                    <a:pt x="12" y="0"/>
                  </a:cubicBezTo>
                </a:path>
              </a:pathLst>
            </a:custGeom>
            <a:noFill/>
            <a:ln w="14288" cap="rnd">
              <a:solidFill>
                <a:srgbClr val="DE47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175">
              <a:extLst>
                <a:ext uri="{FF2B5EF4-FFF2-40B4-BE49-F238E27FC236}">
                  <a16:creationId xmlns:a16="http://schemas.microsoft.com/office/drawing/2014/main" id="{BD39F72B-7FF5-4A6C-8480-7AFFD1B24508}"/>
                </a:ext>
              </a:extLst>
            </p:cNvPr>
            <p:cNvSpPr>
              <a:spLocks/>
            </p:cNvSpPr>
            <p:nvPr/>
          </p:nvSpPr>
          <p:spPr bwMode="auto">
            <a:xfrm>
              <a:off x="6508751" y="4189413"/>
              <a:ext cx="46038" cy="44450"/>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6"/>
                    <a:pt x="5" y="0"/>
                    <a:pt x="12" y="0"/>
                  </a:cubicBezTo>
                </a:path>
              </a:pathLst>
            </a:custGeom>
            <a:noFill/>
            <a:ln w="14288" cap="rnd">
              <a:solidFill>
                <a:srgbClr val="DE47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64" name="Group 63">
            <a:extLst>
              <a:ext uri="{FF2B5EF4-FFF2-40B4-BE49-F238E27FC236}">
                <a16:creationId xmlns:a16="http://schemas.microsoft.com/office/drawing/2014/main" id="{1029CE23-8411-45EA-83A9-C81C77E00C88}"/>
              </a:ext>
            </a:extLst>
          </p:cNvPr>
          <p:cNvGrpSpPr/>
          <p:nvPr/>
        </p:nvGrpSpPr>
        <p:grpSpPr>
          <a:xfrm>
            <a:off x="3515850" y="3337597"/>
            <a:ext cx="473660" cy="478026"/>
            <a:chOff x="4841876" y="3990976"/>
            <a:chExt cx="344488" cy="347663"/>
          </a:xfrm>
        </p:grpSpPr>
        <p:sp>
          <p:nvSpPr>
            <p:cNvPr id="65" name="Rectangle 143">
              <a:extLst>
                <a:ext uri="{FF2B5EF4-FFF2-40B4-BE49-F238E27FC236}">
                  <a16:creationId xmlns:a16="http://schemas.microsoft.com/office/drawing/2014/main" id="{E2090497-13E1-479E-A090-12C8B32ABFC1}"/>
                </a:ext>
              </a:extLst>
            </p:cNvPr>
            <p:cNvSpPr>
              <a:spLocks noChangeArrowheads="1"/>
            </p:cNvSpPr>
            <p:nvPr/>
          </p:nvSpPr>
          <p:spPr bwMode="auto">
            <a:xfrm>
              <a:off x="4841876" y="4187826"/>
              <a:ext cx="60325" cy="120650"/>
            </a:xfrm>
            <a:prstGeom prst="rect">
              <a:avLst/>
            </a:prstGeom>
            <a:noFill/>
            <a:ln w="14288" cap="flat">
              <a:solidFill>
                <a:srgbClr val="FEA32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144">
              <a:extLst>
                <a:ext uri="{FF2B5EF4-FFF2-40B4-BE49-F238E27FC236}">
                  <a16:creationId xmlns:a16="http://schemas.microsoft.com/office/drawing/2014/main" id="{AF6FA088-1D44-450C-AAA0-05BDC2E6D9C1}"/>
                </a:ext>
              </a:extLst>
            </p:cNvPr>
            <p:cNvSpPr>
              <a:spLocks/>
            </p:cNvSpPr>
            <p:nvPr/>
          </p:nvSpPr>
          <p:spPr bwMode="auto">
            <a:xfrm>
              <a:off x="4902201" y="4229101"/>
              <a:ext cx="284163" cy="109538"/>
            </a:xfrm>
            <a:custGeom>
              <a:avLst/>
              <a:gdLst>
                <a:gd name="T0" fmla="*/ 0 w 76"/>
                <a:gd name="T1" fmla="*/ 15 h 29"/>
                <a:gd name="T2" fmla="*/ 76 w 76"/>
                <a:gd name="T3" fmla="*/ 5 h 29"/>
                <a:gd name="T4" fmla="*/ 64 w 76"/>
                <a:gd name="T5" fmla="*/ 1 h 29"/>
                <a:gd name="T6" fmla="*/ 46 w 76"/>
                <a:gd name="T7" fmla="*/ 7 h 29"/>
              </a:gdLst>
              <a:ahLst/>
              <a:cxnLst>
                <a:cxn ang="0">
                  <a:pos x="T0" y="T1"/>
                </a:cxn>
                <a:cxn ang="0">
                  <a:pos x="T2" y="T3"/>
                </a:cxn>
                <a:cxn ang="0">
                  <a:pos x="T4" y="T5"/>
                </a:cxn>
                <a:cxn ang="0">
                  <a:pos x="T6" y="T7"/>
                </a:cxn>
              </a:cxnLst>
              <a:rect l="0" t="0" r="r" b="b"/>
              <a:pathLst>
                <a:path w="76" h="29">
                  <a:moveTo>
                    <a:pt x="0" y="15"/>
                  </a:moveTo>
                  <a:cubicBezTo>
                    <a:pt x="42" y="29"/>
                    <a:pt x="28" y="29"/>
                    <a:pt x="76" y="5"/>
                  </a:cubicBezTo>
                  <a:cubicBezTo>
                    <a:pt x="72" y="1"/>
                    <a:pt x="68" y="0"/>
                    <a:pt x="64" y="1"/>
                  </a:cubicBezTo>
                  <a:cubicBezTo>
                    <a:pt x="46" y="7"/>
                    <a:pt x="46" y="7"/>
                    <a:pt x="46" y="7"/>
                  </a:cubicBezTo>
                </a:path>
              </a:pathLst>
            </a:custGeom>
            <a:noFill/>
            <a:ln w="14288" cap="rnd">
              <a:solidFill>
                <a:srgbClr val="FEA32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145">
              <a:extLst>
                <a:ext uri="{FF2B5EF4-FFF2-40B4-BE49-F238E27FC236}">
                  <a16:creationId xmlns:a16="http://schemas.microsoft.com/office/drawing/2014/main" id="{5D92F025-3113-440E-88CF-B9972824FD1A}"/>
                </a:ext>
              </a:extLst>
            </p:cNvPr>
            <p:cNvSpPr>
              <a:spLocks/>
            </p:cNvSpPr>
            <p:nvPr/>
          </p:nvSpPr>
          <p:spPr bwMode="auto">
            <a:xfrm>
              <a:off x="4902201" y="4202114"/>
              <a:ext cx="179388" cy="60325"/>
            </a:xfrm>
            <a:custGeom>
              <a:avLst/>
              <a:gdLst>
                <a:gd name="T0" fmla="*/ 0 w 48"/>
                <a:gd name="T1" fmla="*/ 0 h 16"/>
                <a:gd name="T2" fmla="*/ 12 w 48"/>
                <a:gd name="T3" fmla="*/ 0 h 16"/>
                <a:gd name="T4" fmla="*/ 30 w 48"/>
                <a:gd name="T5" fmla="*/ 8 h 16"/>
                <a:gd name="T6" fmla="*/ 42 w 48"/>
                <a:gd name="T7" fmla="*/ 8 h 16"/>
                <a:gd name="T8" fmla="*/ 42 w 48"/>
                <a:gd name="T9" fmla="*/ 16 h 16"/>
                <a:gd name="T10" fmla="*/ 20 w 48"/>
                <a:gd name="T11" fmla="*/ 16 h 16"/>
              </a:gdLst>
              <a:ahLst/>
              <a:cxnLst>
                <a:cxn ang="0">
                  <a:pos x="T0" y="T1"/>
                </a:cxn>
                <a:cxn ang="0">
                  <a:pos x="T2" y="T3"/>
                </a:cxn>
                <a:cxn ang="0">
                  <a:pos x="T4" y="T5"/>
                </a:cxn>
                <a:cxn ang="0">
                  <a:pos x="T6" y="T7"/>
                </a:cxn>
                <a:cxn ang="0">
                  <a:pos x="T8" y="T9"/>
                </a:cxn>
                <a:cxn ang="0">
                  <a:pos x="T10" y="T11"/>
                </a:cxn>
              </a:cxnLst>
              <a:rect l="0" t="0" r="r" b="b"/>
              <a:pathLst>
                <a:path w="48" h="16">
                  <a:moveTo>
                    <a:pt x="0" y="0"/>
                  </a:moveTo>
                  <a:cubicBezTo>
                    <a:pt x="12" y="0"/>
                    <a:pt x="12" y="0"/>
                    <a:pt x="12" y="0"/>
                  </a:cubicBezTo>
                  <a:cubicBezTo>
                    <a:pt x="21" y="0"/>
                    <a:pt x="28" y="6"/>
                    <a:pt x="30" y="8"/>
                  </a:cubicBezTo>
                  <a:cubicBezTo>
                    <a:pt x="30" y="8"/>
                    <a:pt x="36" y="8"/>
                    <a:pt x="42" y="8"/>
                  </a:cubicBezTo>
                  <a:cubicBezTo>
                    <a:pt x="48" y="8"/>
                    <a:pt x="48" y="16"/>
                    <a:pt x="42" y="16"/>
                  </a:cubicBezTo>
                  <a:cubicBezTo>
                    <a:pt x="20" y="16"/>
                    <a:pt x="20" y="16"/>
                    <a:pt x="20" y="16"/>
                  </a:cubicBezTo>
                </a:path>
              </a:pathLst>
            </a:custGeom>
            <a:noFill/>
            <a:ln w="14288" cap="rnd">
              <a:solidFill>
                <a:srgbClr val="FEA32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Oval 146">
              <a:extLst>
                <a:ext uri="{FF2B5EF4-FFF2-40B4-BE49-F238E27FC236}">
                  <a16:creationId xmlns:a16="http://schemas.microsoft.com/office/drawing/2014/main" id="{4824710E-03EA-46DB-AB76-A456778BEBA0}"/>
                </a:ext>
              </a:extLst>
            </p:cNvPr>
            <p:cNvSpPr>
              <a:spLocks noChangeArrowheads="1"/>
            </p:cNvSpPr>
            <p:nvPr/>
          </p:nvSpPr>
          <p:spPr bwMode="auto">
            <a:xfrm>
              <a:off x="5051426" y="3990976"/>
              <a:ext cx="90488" cy="90488"/>
            </a:xfrm>
            <a:prstGeom prst="ellipse">
              <a:avLst/>
            </a:prstGeom>
            <a:noFill/>
            <a:ln w="14288" cap="rnd">
              <a:solidFill>
                <a:srgbClr val="FEA32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Oval 147">
              <a:extLst>
                <a:ext uri="{FF2B5EF4-FFF2-40B4-BE49-F238E27FC236}">
                  <a16:creationId xmlns:a16="http://schemas.microsoft.com/office/drawing/2014/main" id="{E1C770B6-42D5-46CC-A67E-C22128116045}"/>
                </a:ext>
              </a:extLst>
            </p:cNvPr>
            <p:cNvSpPr>
              <a:spLocks noChangeArrowheads="1"/>
            </p:cNvSpPr>
            <p:nvPr/>
          </p:nvSpPr>
          <p:spPr bwMode="auto">
            <a:xfrm>
              <a:off x="4976813" y="4097339"/>
              <a:ext cx="90488" cy="90488"/>
            </a:xfrm>
            <a:prstGeom prst="ellipse">
              <a:avLst/>
            </a:prstGeom>
            <a:noFill/>
            <a:ln w="14288" cap="rnd">
              <a:solidFill>
                <a:srgbClr val="FEA32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Line 148">
              <a:extLst>
                <a:ext uri="{FF2B5EF4-FFF2-40B4-BE49-F238E27FC236}">
                  <a16:creationId xmlns:a16="http://schemas.microsoft.com/office/drawing/2014/main" id="{F3708298-03A2-48F9-81FA-832EF91D5D7D}"/>
                </a:ext>
              </a:extLst>
            </p:cNvPr>
            <p:cNvSpPr>
              <a:spLocks noChangeShapeType="1"/>
            </p:cNvSpPr>
            <p:nvPr/>
          </p:nvSpPr>
          <p:spPr bwMode="auto">
            <a:xfrm>
              <a:off x="5021263" y="4127501"/>
              <a:ext cx="0" cy="30163"/>
            </a:xfrm>
            <a:prstGeom prst="line">
              <a:avLst/>
            </a:prstGeom>
            <a:noFill/>
            <a:ln w="14288" cap="rnd">
              <a:solidFill>
                <a:srgbClr val="FEA3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Line 149">
              <a:extLst>
                <a:ext uri="{FF2B5EF4-FFF2-40B4-BE49-F238E27FC236}">
                  <a16:creationId xmlns:a16="http://schemas.microsoft.com/office/drawing/2014/main" id="{A5F8CB7F-FB99-4593-9DF5-C20131563877}"/>
                </a:ext>
              </a:extLst>
            </p:cNvPr>
            <p:cNvSpPr>
              <a:spLocks noChangeShapeType="1"/>
            </p:cNvSpPr>
            <p:nvPr/>
          </p:nvSpPr>
          <p:spPr bwMode="auto">
            <a:xfrm>
              <a:off x="5097463" y="4021139"/>
              <a:ext cx="0" cy="30163"/>
            </a:xfrm>
            <a:prstGeom prst="line">
              <a:avLst/>
            </a:prstGeom>
            <a:noFill/>
            <a:ln w="14288" cap="rnd">
              <a:solidFill>
                <a:srgbClr val="FEA3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2" name="Oval 13">
            <a:extLst>
              <a:ext uri="{FF2B5EF4-FFF2-40B4-BE49-F238E27FC236}">
                <a16:creationId xmlns:a16="http://schemas.microsoft.com/office/drawing/2014/main" id="{1246632D-0AD2-43B4-8A9D-E3B2FA4CA744}"/>
              </a:ext>
            </a:extLst>
          </p:cNvPr>
          <p:cNvSpPr>
            <a:spLocks noChangeArrowheads="1"/>
          </p:cNvSpPr>
          <p:nvPr/>
        </p:nvSpPr>
        <p:spPr bwMode="auto">
          <a:xfrm>
            <a:off x="4458246" y="2102564"/>
            <a:ext cx="3275508" cy="3275506"/>
          </a:xfrm>
          <a:prstGeom prst="ellipse">
            <a:avLst/>
          </a:prstGeom>
          <a:solidFill>
            <a:srgbClr val="47ACB4"/>
          </a:solidFill>
          <a:ln w="14288" cap="flat">
            <a:noFill/>
            <a:prstDash val="solid"/>
            <a:miter lim="800000"/>
            <a:headEnd/>
            <a:tailEnd/>
          </a:ln>
          <a:effectLst>
            <a:outerShdw blurRad="63500" sx="102000" sy="102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Oval 14">
            <a:extLst>
              <a:ext uri="{FF2B5EF4-FFF2-40B4-BE49-F238E27FC236}">
                <a16:creationId xmlns:a16="http://schemas.microsoft.com/office/drawing/2014/main" id="{FE1A17FD-E5BA-4C09-9A96-4B5FACF18702}"/>
              </a:ext>
            </a:extLst>
          </p:cNvPr>
          <p:cNvSpPr>
            <a:spLocks noChangeArrowheads="1"/>
          </p:cNvSpPr>
          <p:nvPr/>
        </p:nvSpPr>
        <p:spPr bwMode="auto">
          <a:xfrm>
            <a:off x="4921309" y="2555416"/>
            <a:ext cx="2349377" cy="2369804"/>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74" name="Group 73">
            <a:extLst>
              <a:ext uri="{FF2B5EF4-FFF2-40B4-BE49-F238E27FC236}">
                <a16:creationId xmlns:a16="http://schemas.microsoft.com/office/drawing/2014/main" id="{908A6853-BFBA-48EC-8F4E-CE3806B1586D}"/>
              </a:ext>
            </a:extLst>
          </p:cNvPr>
          <p:cNvGrpSpPr/>
          <p:nvPr/>
        </p:nvGrpSpPr>
        <p:grpSpPr>
          <a:xfrm>
            <a:off x="8180705" y="3340749"/>
            <a:ext cx="535599" cy="471722"/>
            <a:chOff x="2678113" y="2924176"/>
            <a:chExt cx="346075" cy="304801"/>
          </a:xfrm>
        </p:grpSpPr>
        <p:sp>
          <p:nvSpPr>
            <p:cNvPr id="75" name="Rectangle 112">
              <a:extLst>
                <a:ext uri="{FF2B5EF4-FFF2-40B4-BE49-F238E27FC236}">
                  <a16:creationId xmlns:a16="http://schemas.microsoft.com/office/drawing/2014/main" id="{8A06CA7B-D817-483F-9731-02B1CBFAC091}"/>
                </a:ext>
              </a:extLst>
            </p:cNvPr>
            <p:cNvSpPr>
              <a:spLocks noChangeArrowheads="1"/>
            </p:cNvSpPr>
            <p:nvPr/>
          </p:nvSpPr>
          <p:spPr bwMode="auto">
            <a:xfrm>
              <a:off x="2963863" y="3074989"/>
              <a:ext cx="60325" cy="120650"/>
            </a:xfrm>
            <a:prstGeom prst="rect">
              <a:avLst/>
            </a:prstGeom>
            <a:noFill/>
            <a:ln w="14288" cap="flat">
              <a:solidFill>
                <a:srgbClr val="45405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113">
              <a:extLst>
                <a:ext uri="{FF2B5EF4-FFF2-40B4-BE49-F238E27FC236}">
                  <a16:creationId xmlns:a16="http://schemas.microsoft.com/office/drawing/2014/main" id="{A44544B1-0583-4BB8-9F5A-CB952B99D586}"/>
                </a:ext>
              </a:extLst>
            </p:cNvPr>
            <p:cNvSpPr>
              <a:spLocks/>
            </p:cNvSpPr>
            <p:nvPr/>
          </p:nvSpPr>
          <p:spPr bwMode="auto">
            <a:xfrm>
              <a:off x="2678113" y="3116264"/>
              <a:ext cx="285750" cy="112713"/>
            </a:xfrm>
            <a:custGeom>
              <a:avLst/>
              <a:gdLst>
                <a:gd name="T0" fmla="*/ 76 w 76"/>
                <a:gd name="T1" fmla="*/ 16 h 30"/>
                <a:gd name="T2" fmla="*/ 0 w 76"/>
                <a:gd name="T3" fmla="*/ 6 h 30"/>
                <a:gd name="T4" fmla="*/ 12 w 76"/>
                <a:gd name="T5" fmla="*/ 2 h 30"/>
                <a:gd name="T6" fmla="*/ 29 w 76"/>
                <a:gd name="T7" fmla="*/ 7 h 30"/>
              </a:gdLst>
              <a:ahLst/>
              <a:cxnLst>
                <a:cxn ang="0">
                  <a:pos x="T0" y="T1"/>
                </a:cxn>
                <a:cxn ang="0">
                  <a:pos x="T2" y="T3"/>
                </a:cxn>
                <a:cxn ang="0">
                  <a:pos x="T4" y="T5"/>
                </a:cxn>
                <a:cxn ang="0">
                  <a:pos x="T6" y="T7"/>
                </a:cxn>
              </a:cxnLst>
              <a:rect l="0" t="0" r="r" b="b"/>
              <a:pathLst>
                <a:path w="76" h="30">
                  <a:moveTo>
                    <a:pt x="76" y="16"/>
                  </a:moveTo>
                  <a:cubicBezTo>
                    <a:pt x="34" y="30"/>
                    <a:pt x="48" y="30"/>
                    <a:pt x="0" y="6"/>
                  </a:cubicBezTo>
                  <a:cubicBezTo>
                    <a:pt x="4" y="1"/>
                    <a:pt x="8" y="0"/>
                    <a:pt x="12" y="2"/>
                  </a:cubicBezTo>
                  <a:cubicBezTo>
                    <a:pt x="29" y="7"/>
                    <a:pt x="29" y="7"/>
                    <a:pt x="29" y="7"/>
                  </a:cubicBezTo>
                </a:path>
              </a:pathLst>
            </a:custGeom>
            <a:noFill/>
            <a:ln w="14288" cap="rnd">
              <a:solidFill>
                <a:srgbClr val="45405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114">
              <a:extLst>
                <a:ext uri="{FF2B5EF4-FFF2-40B4-BE49-F238E27FC236}">
                  <a16:creationId xmlns:a16="http://schemas.microsoft.com/office/drawing/2014/main" id="{B528FA9C-576D-4246-B0F4-D61618EA40FA}"/>
                </a:ext>
              </a:extLst>
            </p:cNvPr>
            <p:cNvSpPr>
              <a:spLocks/>
            </p:cNvSpPr>
            <p:nvPr/>
          </p:nvSpPr>
          <p:spPr bwMode="auto">
            <a:xfrm>
              <a:off x="2782888" y="3090864"/>
              <a:ext cx="180975" cy="60325"/>
            </a:xfrm>
            <a:custGeom>
              <a:avLst/>
              <a:gdLst>
                <a:gd name="T0" fmla="*/ 48 w 48"/>
                <a:gd name="T1" fmla="*/ 0 h 16"/>
                <a:gd name="T2" fmla="*/ 36 w 48"/>
                <a:gd name="T3" fmla="*/ 0 h 16"/>
                <a:gd name="T4" fmla="*/ 18 w 48"/>
                <a:gd name="T5" fmla="*/ 8 h 16"/>
                <a:gd name="T6" fmla="*/ 4 w 48"/>
                <a:gd name="T7" fmla="*/ 8 h 16"/>
                <a:gd name="T8" fmla="*/ 4 w 48"/>
                <a:gd name="T9" fmla="*/ 16 h 16"/>
                <a:gd name="T10" fmla="*/ 26 w 48"/>
                <a:gd name="T11" fmla="*/ 16 h 16"/>
              </a:gdLst>
              <a:ahLst/>
              <a:cxnLst>
                <a:cxn ang="0">
                  <a:pos x="T0" y="T1"/>
                </a:cxn>
                <a:cxn ang="0">
                  <a:pos x="T2" y="T3"/>
                </a:cxn>
                <a:cxn ang="0">
                  <a:pos x="T4" y="T5"/>
                </a:cxn>
                <a:cxn ang="0">
                  <a:pos x="T6" y="T7"/>
                </a:cxn>
                <a:cxn ang="0">
                  <a:pos x="T8" y="T9"/>
                </a:cxn>
                <a:cxn ang="0">
                  <a:pos x="T10" y="T11"/>
                </a:cxn>
              </a:cxnLst>
              <a:rect l="0" t="0" r="r" b="b"/>
              <a:pathLst>
                <a:path w="48" h="16">
                  <a:moveTo>
                    <a:pt x="48" y="0"/>
                  </a:moveTo>
                  <a:cubicBezTo>
                    <a:pt x="36" y="0"/>
                    <a:pt x="36" y="0"/>
                    <a:pt x="36" y="0"/>
                  </a:cubicBezTo>
                  <a:cubicBezTo>
                    <a:pt x="27" y="0"/>
                    <a:pt x="20" y="8"/>
                    <a:pt x="18" y="8"/>
                  </a:cubicBezTo>
                  <a:cubicBezTo>
                    <a:pt x="18" y="8"/>
                    <a:pt x="12" y="8"/>
                    <a:pt x="4" y="8"/>
                  </a:cubicBezTo>
                  <a:cubicBezTo>
                    <a:pt x="0" y="8"/>
                    <a:pt x="0" y="16"/>
                    <a:pt x="4" y="16"/>
                  </a:cubicBezTo>
                  <a:cubicBezTo>
                    <a:pt x="26" y="16"/>
                    <a:pt x="26" y="16"/>
                    <a:pt x="26" y="16"/>
                  </a:cubicBezTo>
                </a:path>
              </a:pathLst>
            </a:custGeom>
            <a:noFill/>
            <a:ln w="14288" cap="rnd">
              <a:solidFill>
                <a:srgbClr val="45405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115">
              <a:extLst>
                <a:ext uri="{FF2B5EF4-FFF2-40B4-BE49-F238E27FC236}">
                  <a16:creationId xmlns:a16="http://schemas.microsoft.com/office/drawing/2014/main" id="{A97DE99C-4B92-4D43-A41D-C67AB0C9CB15}"/>
                </a:ext>
              </a:extLst>
            </p:cNvPr>
            <p:cNvSpPr>
              <a:spLocks/>
            </p:cNvSpPr>
            <p:nvPr/>
          </p:nvSpPr>
          <p:spPr bwMode="auto">
            <a:xfrm>
              <a:off x="2722563" y="2924176"/>
              <a:ext cx="211138" cy="200025"/>
            </a:xfrm>
            <a:custGeom>
              <a:avLst/>
              <a:gdLst>
                <a:gd name="T0" fmla="*/ 133 w 133"/>
                <a:gd name="T1" fmla="*/ 105 h 126"/>
                <a:gd name="T2" fmla="*/ 133 w 133"/>
                <a:gd name="T3" fmla="*/ 0 h 126"/>
                <a:gd name="T4" fmla="*/ 0 w 133"/>
                <a:gd name="T5" fmla="*/ 0 h 126"/>
                <a:gd name="T6" fmla="*/ 0 w 133"/>
                <a:gd name="T7" fmla="*/ 126 h 126"/>
              </a:gdLst>
              <a:ahLst/>
              <a:cxnLst>
                <a:cxn ang="0">
                  <a:pos x="T0" y="T1"/>
                </a:cxn>
                <a:cxn ang="0">
                  <a:pos x="T2" y="T3"/>
                </a:cxn>
                <a:cxn ang="0">
                  <a:pos x="T4" y="T5"/>
                </a:cxn>
                <a:cxn ang="0">
                  <a:pos x="T6" y="T7"/>
                </a:cxn>
              </a:cxnLst>
              <a:rect l="0" t="0" r="r" b="b"/>
              <a:pathLst>
                <a:path w="133" h="126">
                  <a:moveTo>
                    <a:pt x="133" y="105"/>
                  </a:moveTo>
                  <a:lnTo>
                    <a:pt x="133" y="0"/>
                  </a:lnTo>
                  <a:lnTo>
                    <a:pt x="0" y="0"/>
                  </a:lnTo>
                  <a:lnTo>
                    <a:pt x="0" y="126"/>
                  </a:lnTo>
                </a:path>
              </a:pathLst>
            </a:custGeom>
            <a:noFill/>
            <a:ln w="14288" cap="rnd">
              <a:solidFill>
                <a:srgbClr val="45405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116">
              <a:extLst>
                <a:ext uri="{FF2B5EF4-FFF2-40B4-BE49-F238E27FC236}">
                  <a16:creationId xmlns:a16="http://schemas.microsoft.com/office/drawing/2014/main" id="{68301949-70D7-4568-9558-986158D9E19E}"/>
                </a:ext>
              </a:extLst>
            </p:cNvPr>
            <p:cNvSpPr>
              <a:spLocks/>
            </p:cNvSpPr>
            <p:nvPr/>
          </p:nvSpPr>
          <p:spPr bwMode="auto">
            <a:xfrm>
              <a:off x="2782888" y="2924176"/>
              <a:ext cx="90488" cy="120650"/>
            </a:xfrm>
            <a:custGeom>
              <a:avLst/>
              <a:gdLst>
                <a:gd name="T0" fmla="*/ 0 w 57"/>
                <a:gd name="T1" fmla="*/ 0 h 76"/>
                <a:gd name="T2" fmla="*/ 0 w 57"/>
                <a:gd name="T3" fmla="*/ 76 h 76"/>
                <a:gd name="T4" fmla="*/ 28 w 57"/>
                <a:gd name="T5" fmla="*/ 52 h 76"/>
                <a:gd name="T6" fmla="*/ 57 w 57"/>
                <a:gd name="T7" fmla="*/ 76 h 76"/>
                <a:gd name="T8" fmla="*/ 57 w 57"/>
                <a:gd name="T9" fmla="*/ 0 h 76"/>
              </a:gdLst>
              <a:ahLst/>
              <a:cxnLst>
                <a:cxn ang="0">
                  <a:pos x="T0" y="T1"/>
                </a:cxn>
                <a:cxn ang="0">
                  <a:pos x="T2" y="T3"/>
                </a:cxn>
                <a:cxn ang="0">
                  <a:pos x="T4" y="T5"/>
                </a:cxn>
                <a:cxn ang="0">
                  <a:pos x="T6" y="T7"/>
                </a:cxn>
                <a:cxn ang="0">
                  <a:pos x="T8" y="T9"/>
                </a:cxn>
              </a:cxnLst>
              <a:rect l="0" t="0" r="r" b="b"/>
              <a:pathLst>
                <a:path w="57" h="76">
                  <a:moveTo>
                    <a:pt x="0" y="0"/>
                  </a:moveTo>
                  <a:lnTo>
                    <a:pt x="0" y="76"/>
                  </a:lnTo>
                  <a:lnTo>
                    <a:pt x="28" y="52"/>
                  </a:lnTo>
                  <a:lnTo>
                    <a:pt x="57" y="76"/>
                  </a:lnTo>
                  <a:lnTo>
                    <a:pt x="57" y="0"/>
                  </a:lnTo>
                </a:path>
              </a:pathLst>
            </a:custGeom>
            <a:noFill/>
            <a:ln w="14288" cap="flat">
              <a:solidFill>
                <a:srgbClr val="45405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80" name="Group 79">
            <a:extLst>
              <a:ext uri="{FF2B5EF4-FFF2-40B4-BE49-F238E27FC236}">
                <a16:creationId xmlns:a16="http://schemas.microsoft.com/office/drawing/2014/main" id="{D034BBFE-9E03-4111-96F1-39A0FDC87F63}"/>
              </a:ext>
            </a:extLst>
          </p:cNvPr>
          <p:cNvGrpSpPr/>
          <p:nvPr/>
        </p:nvGrpSpPr>
        <p:grpSpPr>
          <a:xfrm>
            <a:off x="10213615" y="3374130"/>
            <a:ext cx="545817" cy="404961"/>
            <a:chOff x="3705225" y="2940050"/>
            <a:chExt cx="344488" cy="255588"/>
          </a:xfrm>
        </p:grpSpPr>
        <p:sp>
          <p:nvSpPr>
            <p:cNvPr id="81" name="Rectangle 314">
              <a:extLst>
                <a:ext uri="{FF2B5EF4-FFF2-40B4-BE49-F238E27FC236}">
                  <a16:creationId xmlns:a16="http://schemas.microsoft.com/office/drawing/2014/main" id="{94624EC1-D1F4-4A5A-9B9E-F0826CBFA8B9}"/>
                </a:ext>
              </a:extLst>
            </p:cNvPr>
            <p:cNvSpPr>
              <a:spLocks noChangeArrowheads="1"/>
            </p:cNvSpPr>
            <p:nvPr/>
          </p:nvSpPr>
          <p:spPr bwMode="auto">
            <a:xfrm>
              <a:off x="3705225" y="3060700"/>
              <a:ext cx="104775" cy="134938"/>
            </a:xfrm>
            <a:prstGeom prst="rect">
              <a:avLst/>
            </a:prstGeom>
            <a:noFill/>
            <a:ln w="14288" cap="flat">
              <a:solidFill>
                <a:srgbClr val="89437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Rectangle 315">
              <a:extLst>
                <a:ext uri="{FF2B5EF4-FFF2-40B4-BE49-F238E27FC236}">
                  <a16:creationId xmlns:a16="http://schemas.microsoft.com/office/drawing/2014/main" id="{ED1CC3C2-B12E-4572-8090-E09E4C45E177}"/>
                </a:ext>
              </a:extLst>
            </p:cNvPr>
            <p:cNvSpPr>
              <a:spLocks noChangeArrowheads="1"/>
            </p:cNvSpPr>
            <p:nvPr/>
          </p:nvSpPr>
          <p:spPr bwMode="auto">
            <a:xfrm>
              <a:off x="3944938" y="3060700"/>
              <a:ext cx="104775" cy="134938"/>
            </a:xfrm>
            <a:prstGeom prst="rect">
              <a:avLst/>
            </a:prstGeom>
            <a:noFill/>
            <a:ln w="14288" cap="flat">
              <a:solidFill>
                <a:srgbClr val="89437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Rectangle 316">
              <a:extLst>
                <a:ext uri="{FF2B5EF4-FFF2-40B4-BE49-F238E27FC236}">
                  <a16:creationId xmlns:a16="http://schemas.microsoft.com/office/drawing/2014/main" id="{C8BB5FA5-E005-4A08-9B68-66EDB384C5E6}"/>
                </a:ext>
              </a:extLst>
            </p:cNvPr>
            <p:cNvSpPr>
              <a:spLocks noChangeArrowheads="1"/>
            </p:cNvSpPr>
            <p:nvPr/>
          </p:nvSpPr>
          <p:spPr bwMode="auto">
            <a:xfrm>
              <a:off x="3810000" y="2986088"/>
              <a:ext cx="134938" cy="209550"/>
            </a:xfrm>
            <a:prstGeom prst="rect">
              <a:avLst/>
            </a:prstGeom>
            <a:noFill/>
            <a:ln w="14288" cap="flat">
              <a:solidFill>
                <a:srgbClr val="89437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317">
              <a:extLst>
                <a:ext uri="{FF2B5EF4-FFF2-40B4-BE49-F238E27FC236}">
                  <a16:creationId xmlns:a16="http://schemas.microsoft.com/office/drawing/2014/main" id="{F4953CB0-8EE0-4DA4-8BF9-967EA0DD36CE}"/>
                </a:ext>
              </a:extLst>
            </p:cNvPr>
            <p:cNvSpPr>
              <a:spLocks/>
            </p:cNvSpPr>
            <p:nvPr/>
          </p:nvSpPr>
          <p:spPr bwMode="auto">
            <a:xfrm>
              <a:off x="3944938" y="3016250"/>
              <a:ext cx="104775" cy="44450"/>
            </a:xfrm>
            <a:custGeom>
              <a:avLst/>
              <a:gdLst>
                <a:gd name="T0" fmla="*/ 0 w 66"/>
                <a:gd name="T1" fmla="*/ 0 h 28"/>
                <a:gd name="T2" fmla="*/ 52 w 66"/>
                <a:gd name="T3" fmla="*/ 0 h 28"/>
                <a:gd name="T4" fmla="*/ 66 w 66"/>
                <a:gd name="T5" fmla="*/ 28 h 28"/>
                <a:gd name="T6" fmla="*/ 0 w 66"/>
                <a:gd name="T7" fmla="*/ 28 h 28"/>
                <a:gd name="T8" fmla="*/ 0 w 66"/>
                <a:gd name="T9" fmla="*/ 0 h 28"/>
              </a:gdLst>
              <a:ahLst/>
              <a:cxnLst>
                <a:cxn ang="0">
                  <a:pos x="T0" y="T1"/>
                </a:cxn>
                <a:cxn ang="0">
                  <a:pos x="T2" y="T3"/>
                </a:cxn>
                <a:cxn ang="0">
                  <a:pos x="T4" y="T5"/>
                </a:cxn>
                <a:cxn ang="0">
                  <a:pos x="T6" y="T7"/>
                </a:cxn>
                <a:cxn ang="0">
                  <a:pos x="T8" y="T9"/>
                </a:cxn>
              </a:cxnLst>
              <a:rect l="0" t="0" r="r" b="b"/>
              <a:pathLst>
                <a:path w="66" h="28">
                  <a:moveTo>
                    <a:pt x="0" y="0"/>
                  </a:moveTo>
                  <a:lnTo>
                    <a:pt x="52" y="0"/>
                  </a:lnTo>
                  <a:lnTo>
                    <a:pt x="66" y="28"/>
                  </a:lnTo>
                  <a:lnTo>
                    <a:pt x="0" y="28"/>
                  </a:lnTo>
                  <a:lnTo>
                    <a:pt x="0" y="0"/>
                  </a:lnTo>
                  <a:close/>
                </a:path>
              </a:pathLst>
            </a:custGeom>
            <a:noFill/>
            <a:ln w="14288" cap="flat">
              <a:solidFill>
                <a:srgbClr val="89437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Freeform 318">
              <a:extLst>
                <a:ext uri="{FF2B5EF4-FFF2-40B4-BE49-F238E27FC236}">
                  <a16:creationId xmlns:a16="http://schemas.microsoft.com/office/drawing/2014/main" id="{B7D9592C-D5B0-46AA-B89B-70610D89C862}"/>
                </a:ext>
              </a:extLst>
            </p:cNvPr>
            <p:cNvSpPr>
              <a:spLocks/>
            </p:cNvSpPr>
            <p:nvPr/>
          </p:nvSpPr>
          <p:spPr bwMode="auto">
            <a:xfrm>
              <a:off x="3705225" y="3016250"/>
              <a:ext cx="104775" cy="44450"/>
            </a:xfrm>
            <a:custGeom>
              <a:avLst/>
              <a:gdLst>
                <a:gd name="T0" fmla="*/ 66 w 66"/>
                <a:gd name="T1" fmla="*/ 0 h 28"/>
                <a:gd name="T2" fmla="*/ 14 w 66"/>
                <a:gd name="T3" fmla="*/ 0 h 28"/>
                <a:gd name="T4" fmla="*/ 0 w 66"/>
                <a:gd name="T5" fmla="*/ 28 h 28"/>
                <a:gd name="T6" fmla="*/ 66 w 66"/>
                <a:gd name="T7" fmla="*/ 28 h 28"/>
                <a:gd name="T8" fmla="*/ 66 w 66"/>
                <a:gd name="T9" fmla="*/ 0 h 28"/>
              </a:gdLst>
              <a:ahLst/>
              <a:cxnLst>
                <a:cxn ang="0">
                  <a:pos x="T0" y="T1"/>
                </a:cxn>
                <a:cxn ang="0">
                  <a:pos x="T2" y="T3"/>
                </a:cxn>
                <a:cxn ang="0">
                  <a:pos x="T4" y="T5"/>
                </a:cxn>
                <a:cxn ang="0">
                  <a:pos x="T6" y="T7"/>
                </a:cxn>
                <a:cxn ang="0">
                  <a:pos x="T8" y="T9"/>
                </a:cxn>
              </a:cxnLst>
              <a:rect l="0" t="0" r="r" b="b"/>
              <a:pathLst>
                <a:path w="66" h="28">
                  <a:moveTo>
                    <a:pt x="66" y="0"/>
                  </a:moveTo>
                  <a:lnTo>
                    <a:pt x="14" y="0"/>
                  </a:lnTo>
                  <a:lnTo>
                    <a:pt x="0" y="28"/>
                  </a:lnTo>
                  <a:lnTo>
                    <a:pt x="66" y="28"/>
                  </a:lnTo>
                  <a:lnTo>
                    <a:pt x="66" y="0"/>
                  </a:lnTo>
                  <a:close/>
                </a:path>
              </a:pathLst>
            </a:custGeom>
            <a:noFill/>
            <a:ln w="14288" cap="flat">
              <a:solidFill>
                <a:srgbClr val="89437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319">
              <a:extLst>
                <a:ext uri="{FF2B5EF4-FFF2-40B4-BE49-F238E27FC236}">
                  <a16:creationId xmlns:a16="http://schemas.microsoft.com/office/drawing/2014/main" id="{E4BCD372-0959-4118-BC78-EE5D404D93AB}"/>
                </a:ext>
              </a:extLst>
            </p:cNvPr>
            <p:cNvSpPr>
              <a:spLocks/>
            </p:cNvSpPr>
            <p:nvPr/>
          </p:nvSpPr>
          <p:spPr bwMode="auto">
            <a:xfrm>
              <a:off x="3810000" y="2940050"/>
              <a:ext cx="134938" cy="46038"/>
            </a:xfrm>
            <a:custGeom>
              <a:avLst/>
              <a:gdLst>
                <a:gd name="T0" fmla="*/ 0 w 85"/>
                <a:gd name="T1" fmla="*/ 29 h 29"/>
                <a:gd name="T2" fmla="*/ 14 w 85"/>
                <a:gd name="T3" fmla="*/ 0 h 29"/>
                <a:gd name="T4" fmla="*/ 71 w 85"/>
                <a:gd name="T5" fmla="*/ 0 h 29"/>
                <a:gd name="T6" fmla="*/ 85 w 85"/>
                <a:gd name="T7" fmla="*/ 29 h 29"/>
                <a:gd name="T8" fmla="*/ 0 w 85"/>
                <a:gd name="T9" fmla="*/ 29 h 29"/>
              </a:gdLst>
              <a:ahLst/>
              <a:cxnLst>
                <a:cxn ang="0">
                  <a:pos x="T0" y="T1"/>
                </a:cxn>
                <a:cxn ang="0">
                  <a:pos x="T2" y="T3"/>
                </a:cxn>
                <a:cxn ang="0">
                  <a:pos x="T4" y="T5"/>
                </a:cxn>
                <a:cxn ang="0">
                  <a:pos x="T6" y="T7"/>
                </a:cxn>
                <a:cxn ang="0">
                  <a:pos x="T8" y="T9"/>
                </a:cxn>
              </a:cxnLst>
              <a:rect l="0" t="0" r="r" b="b"/>
              <a:pathLst>
                <a:path w="85" h="29">
                  <a:moveTo>
                    <a:pt x="0" y="29"/>
                  </a:moveTo>
                  <a:lnTo>
                    <a:pt x="14" y="0"/>
                  </a:lnTo>
                  <a:lnTo>
                    <a:pt x="71" y="0"/>
                  </a:lnTo>
                  <a:lnTo>
                    <a:pt x="85" y="29"/>
                  </a:lnTo>
                  <a:lnTo>
                    <a:pt x="0" y="29"/>
                  </a:lnTo>
                  <a:close/>
                </a:path>
              </a:pathLst>
            </a:custGeom>
            <a:noFill/>
            <a:ln w="14288" cap="flat">
              <a:solidFill>
                <a:srgbClr val="89437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320">
              <a:extLst>
                <a:ext uri="{FF2B5EF4-FFF2-40B4-BE49-F238E27FC236}">
                  <a16:creationId xmlns:a16="http://schemas.microsoft.com/office/drawing/2014/main" id="{133AAC01-D6BD-4C55-9A8B-4446FA7B576E}"/>
                </a:ext>
              </a:extLst>
            </p:cNvPr>
            <p:cNvSpPr>
              <a:spLocks/>
            </p:cNvSpPr>
            <p:nvPr/>
          </p:nvSpPr>
          <p:spPr bwMode="auto">
            <a:xfrm>
              <a:off x="3870325" y="3052763"/>
              <a:ext cx="7938" cy="76200"/>
            </a:xfrm>
            <a:custGeom>
              <a:avLst/>
              <a:gdLst>
                <a:gd name="T0" fmla="*/ 5 w 5"/>
                <a:gd name="T1" fmla="*/ 48 h 48"/>
                <a:gd name="T2" fmla="*/ 5 w 5"/>
                <a:gd name="T3" fmla="*/ 0 h 48"/>
                <a:gd name="T4" fmla="*/ 0 w 5"/>
                <a:gd name="T5" fmla="*/ 5 h 48"/>
              </a:gdLst>
              <a:ahLst/>
              <a:cxnLst>
                <a:cxn ang="0">
                  <a:pos x="T0" y="T1"/>
                </a:cxn>
                <a:cxn ang="0">
                  <a:pos x="T2" y="T3"/>
                </a:cxn>
                <a:cxn ang="0">
                  <a:pos x="T4" y="T5"/>
                </a:cxn>
              </a:cxnLst>
              <a:rect l="0" t="0" r="r" b="b"/>
              <a:pathLst>
                <a:path w="5" h="48">
                  <a:moveTo>
                    <a:pt x="5" y="48"/>
                  </a:moveTo>
                  <a:lnTo>
                    <a:pt x="5" y="0"/>
                  </a:lnTo>
                  <a:lnTo>
                    <a:pt x="0" y="5"/>
                  </a:lnTo>
                </a:path>
              </a:pathLst>
            </a:custGeom>
            <a:noFill/>
            <a:ln w="14288" cap="rnd">
              <a:solidFill>
                <a:srgbClr val="89437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321">
              <a:extLst>
                <a:ext uri="{FF2B5EF4-FFF2-40B4-BE49-F238E27FC236}">
                  <a16:creationId xmlns:a16="http://schemas.microsoft.com/office/drawing/2014/main" id="{6814D45D-125F-41F6-BFCB-5729910DADAC}"/>
                </a:ext>
              </a:extLst>
            </p:cNvPr>
            <p:cNvSpPr>
              <a:spLocks/>
            </p:cNvSpPr>
            <p:nvPr/>
          </p:nvSpPr>
          <p:spPr bwMode="auto">
            <a:xfrm>
              <a:off x="3741738" y="3098800"/>
              <a:ext cx="30163" cy="60325"/>
            </a:xfrm>
            <a:custGeom>
              <a:avLst/>
              <a:gdLst>
                <a:gd name="T0" fmla="*/ 1 w 8"/>
                <a:gd name="T1" fmla="*/ 4 h 16"/>
                <a:gd name="T2" fmla="*/ 4 w 8"/>
                <a:gd name="T3" fmla="*/ 0 h 16"/>
                <a:gd name="T4" fmla="*/ 8 w 8"/>
                <a:gd name="T5" fmla="*/ 4 h 16"/>
                <a:gd name="T6" fmla="*/ 7 w 8"/>
                <a:gd name="T7" fmla="*/ 6 h 16"/>
                <a:gd name="T8" fmla="*/ 0 w 8"/>
                <a:gd name="T9" fmla="*/ 16 h 16"/>
                <a:gd name="T10" fmla="*/ 8 w 8"/>
                <a:gd name="T11" fmla="*/ 16 h 16"/>
              </a:gdLst>
              <a:ahLst/>
              <a:cxnLst>
                <a:cxn ang="0">
                  <a:pos x="T0" y="T1"/>
                </a:cxn>
                <a:cxn ang="0">
                  <a:pos x="T2" y="T3"/>
                </a:cxn>
                <a:cxn ang="0">
                  <a:pos x="T4" y="T5"/>
                </a:cxn>
                <a:cxn ang="0">
                  <a:pos x="T6" y="T7"/>
                </a:cxn>
                <a:cxn ang="0">
                  <a:pos x="T8" y="T9"/>
                </a:cxn>
                <a:cxn ang="0">
                  <a:pos x="T10" y="T11"/>
                </a:cxn>
              </a:cxnLst>
              <a:rect l="0" t="0" r="r" b="b"/>
              <a:pathLst>
                <a:path w="8" h="16">
                  <a:moveTo>
                    <a:pt x="1" y="4"/>
                  </a:moveTo>
                  <a:cubicBezTo>
                    <a:pt x="1" y="2"/>
                    <a:pt x="2" y="0"/>
                    <a:pt x="4" y="0"/>
                  </a:cubicBezTo>
                  <a:cubicBezTo>
                    <a:pt x="6" y="0"/>
                    <a:pt x="8" y="2"/>
                    <a:pt x="8" y="4"/>
                  </a:cubicBezTo>
                  <a:cubicBezTo>
                    <a:pt x="8" y="5"/>
                    <a:pt x="8" y="6"/>
                    <a:pt x="7" y="6"/>
                  </a:cubicBezTo>
                  <a:cubicBezTo>
                    <a:pt x="0" y="16"/>
                    <a:pt x="0" y="16"/>
                    <a:pt x="0" y="16"/>
                  </a:cubicBezTo>
                  <a:cubicBezTo>
                    <a:pt x="8" y="16"/>
                    <a:pt x="8" y="16"/>
                    <a:pt x="8" y="16"/>
                  </a:cubicBezTo>
                </a:path>
              </a:pathLst>
            </a:custGeom>
            <a:noFill/>
            <a:ln w="14288" cap="rnd">
              <a:solidFill>
                <a:srgbClr val="89437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Freeform 322">
              <a:extLst>
                <a:ext uri="{FF2B5EF4-FFF2-40B4-BE49-F238E27FC236}">
                  <a16:creationId xmlns:a16="http://schemas.microsoft.com/office/drawing/2014/main" id="{AEC806FA-C619-48E1-BEF4-8553D2D89A6D}"/>
                </a:ext>
              </a:extLst>
            </p:cNvPr>
            <p:cNvSpPr>
              <a:spLocks/>
            </p:cNvSpPr>
            <p:nvPr/>
          </p:nvSpPr>
          <p:spPr bwMode="auto">
            <a:xfrm>
              <a:off x="3983038" y="3098800"/>
              <a:ext cx="25400" cy="30163"/>
            </a:xfrm>
            <a:custGeom>
              <a:avLst/>
              <a:gdLst>
                <a:gd name="T0" fmla="*/ 0 w 7"/>
                <a:gd name="T1" fmla="*/ 4 h 8"/>
                <a:gd name="T2" fmla="*/ 4 w 7"/>
                <a:gd name="T3" fmla="*/ 0 h 8"/>
                <a:gd name="T4" fmla="*/ 7 w 7"/>
                <a:gd name="T5" fmla="*/ 4 h 8"/>
                <a:gd name="T6" fmla="*/ 4 w 7"/>
                <a:gd name="T7" fmla="*/ 8 h 8"/>
              </a:gdLst>
              <a:ahLst/>
              <a:cxnLst>
                <a:cxn ang="0">
                  <a:pos x="T0" y="T1"/>
                </a:cxn>
                <a:cxn ang="0">
                  <a:pos x="T2" y="T3"/>
                </a:cxn>
                <a:cxn ang="0">
                  <a:pos x="T4" y="T5"/>
                </a:cxn>
                <a:cxn ang="0">
                  <a:pos x="T6" y="T7"/>
                </a:cxn>
              </a:cxnLst>
              <a:rect l="0" t="0" r="r" b="b"/>
              <a:pathLst>
                <a:path w="7" h="8">
                  <a:moveTo>
                    <a:pt x="0" y="4"/>
                  </a:moveTo>
                  <a:cubicBezTo>
                    <a:pt x="0" y="2"/>
                    <a:pt x="1" y="0"/>
                    <a:pt x="4" y="0"/>
                  </a:cubicBezTo>
                  <a:cubicBezTo>
                    <a:pt x="7" y="0"/>
                    <a:pt x="7" y="3"/>
                    <a:pt x="7" y="4"/>
                  </a:cubicBezTo>
                  <a:cubicBezTo>
                    <a:pt x="7" y="5"/>
                    <a:pt x="7" y="8"/>
                    <a:pt x="4" y="8"/>
                  </a:cubicBezTo>
                </a:path>
              </a:pathLst>
            </a:custGeom>
            <a:noFill/>
            <a:ln w="14288" cap="rnd">
              <a:solidFill>
                <a:srgbClr val="89437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323">
              <a:extLst>
                <a:ext uri="{FF2B5EF4-FFF2-40B4-BE49-F238E27FC236}">
                  <a16:creationId xmlns:a16="http://schemas.microsoft.com/office/drawing/2014/main" id="{8E55F144-E07F-4595-9D00-B4DD8A76C62A}"/>
                </a:ext>
              </a:extLst>
            </p:cNvPr>
            <p:cNvSpPr>
              <a:spLocks/>
            </p:cNvSpPr>
            <p:nvPr/>
          </p:nvSpPr>
          <p:spPr bwMode="auto">
            <a:xfrm>
              <a:off x="3983038" y="3128963"/>
              <a:ext cx="25400" cy="30163"/>
            </a:xfrm>
            <a:custGeom>
              <a:avLst/>
              <a:gdLst>
                <a:gd name="T0" fmla="*/ 0 w 7"/>
                <a:gd name="T1" fmla="*/ 4 h 8"/>
                <a:gd name="T2" fmla="*/ 4 w 7"/>
                <a:gd name="T3" fmla="*/ 8 h 8"/>
                <a:gd name="T4" fmla="*/ 7 w 7"/>
                <a:gd name="T5" fmla="*/ 4 h 8"/>
                <a:gd name="T6" fmla="*/ 4 w 7"/>
                <a:gd name="T7" fmla="*/ 0 h 8"/>
              </a:gdLst>
              <a:ahLst/>
              <a:cxnLst>
                <a:cxn ang="0">
                  <a:pos x="T0" y="T1"/>
                </a:cxn>
                <a:cxn ang="0">
                  <a:pos x="T2" y="T3"/>
                </a:cxn>
                <a:cxn ang="0">
                  <a:pos x="T4" y="T5"/>
                </a:cxn>
                <a:cxn ang="0">
                  <a:pos x="T6" y="T7"/>
                </a:cxn>
              </a:cxnLst>
              <a:rect l="0" t="0" r="r" b="b"/>
              <a:pathLst>
                <a:path w="7" h="8">
                  <a:moveTo>
                    <a:pt x="0" y="4"/>
                  </a:moveTo>
                  <a:cubicBezTo>
                    <a:pt x="0" y="6"/>
                    <a:pt x="1" y="8"/>
                    <a:pt x="4" y="8"/>
                  </a:cubicBezTo>
                  <a:cubicBezTo>
                    <a:pt x="7" y="8"/>
                    <a:pt x="7" y="5"/>
                    <a:pt x="7" y="4"/>
                  </a:cubicBezTo>
                  <a:cubicBezTo>
                    <a:pt x="7" y="3"/>
                    <a:pt x="7" y="0"/>
                    <a:pt x="4" y="0"/>
                  </a:cubicBezTo>
                </a:path>
              </a:pathLst>
            </a:custGeom>
            <a:noFill/>
            <a:ln w="14288" cap="rnd">
              <a:solidFill>
                <a:srgbClr val="89437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91" name="TextBox 90">
            <a:extLst>
              <a:ext uri="{FF2B5EF4-FFF2-40B4-BE49-F238E27FC236}">
                <a16:creationId xmlns:a16="http://schemas.microsoft.com/office/drawing/2014/main" id="{2DA95095-E628-4BCE-A193-BE12D1883269}"/>
              </a:ext>
            </a:extLst>
          </p:cNvPr>
          <p:cNvSpPr txBox="1"/>
          <p:nvPr/>
        </p:nvSpPr>
        <p:spPr>
          <a:xfrm>
            <a:off x="750513" y="5120715"/>
            <a:ext cx="1903427" cy="1107996"/>
          </a:xfrm>
          <a:prstGeom prst="rect">
            <a:avLst/>
          </a:prstGeom>
          <a:noFill/>
          <a:ln w="6350">
            <a:noFill/>
            <a:prstDash val="dash"/>
          </a:ln>
        </p:spPr>
        <p:txBody>
          <a:bodyPr wrap="square" lIns="0" tIns="0" rIns="0" bIns="0" rtlCol="0">
            <a:spAutoFit/>
          </a:bodyPr>
          <a:lstStyle/>
          <a:p>
            <a:pPr lvl="0" algn="ctr">
              <a:defRPr/>
            </a:pPr>
            <a:r>
              <a:rPr lang="en-US" sz="1200" dirty="0"/>
              <a:t>Technology is moving at an incredible pace, and we also need to stay updated with it. Our team of professionals keeps applying innovative ideas </a:t>
            </a:r>
            <a:endParaRPr kumimoji="0" lang="en-US" sz="1200" b="0" i="0" u="none" strike="noStrike" kern="0" cap="none" spc="0" normalizeH="0" baseline="0" noProof="0" dirty="0">
              <a:ln>
                <a:noFill/>
              </a:ln>
              <a:solidFill>
                <a:prstClr val="black">
                  <a:lumMod val="75000"/>
                  <a:lumOff val="25000"/>
                </a:prstClr>
              </a:solidFill>
              <a:effectLst/>
              <a:uLnTx/>
              <a:uFillTx/>
            </a:endParaRPr>
          </a:p>
        </p:txBody>
      </p:sp>
      <p:sp>
        <p:nvSpPr>
          <p:cNvPr id="92" name="TextBox 91">
            <a:extLst>
              <a:ext uri="{FF2B5EF4-FFF2-40B4-BE49-F238E27FC236}">
                <a16:creationId xmlns:a16="http://schemas.microsoft.com/office/drawing/2014/main" id="{9ECFF49B-D8D8-415A-BC32-D999E2EAC0BF}"/>
              </a:ext>
            </a:extLst>
          </p:cNvPr>
          <p:cNvSpPr txBox="1"/>
          <p:nvPr/>
        </p:nvSpPr>
        <p:spPr>
          <a:xfrm>
            <a:off x="750513" y="4553134"/>
            <a:ext cx="1903427" cy="215444"/>
          </a:xfrm>
          <a:prstGeom prst="rect">
            <a:avLst/>
          </a:prstGeom>
          <a:noFill/>
          <a:ln w="6350">
            <a:noFill/>
            <a:prstDash val="dash"/>
          </a:ln>
        </p:spPr>
        <p:txBody>
          <a:bodyPr wrap="square" lIns="0" tIns="0" rIns="0" bIns="0" rtlCol="0">
            <a:spAutoFit/>
          </a:bodyPr>
          <a:lstStyle/>
          <a:p>
            <a:pPr algn="ctr"/>
            <a:r>
              <a:rPr lang="en-US" sz="1400" dirty="0">
                <a:solidFill>
                  <a:schemeClr val="bg1"/>
                </a:solidFill>
              </a:rPr>
              <a:t>Innovation in Ideas</a:t>
            </a:r>
          </a:p>
        </p:txBody>
      </p:sp>
      <p:sp>
        <p:nvSpPr>
          <p:cNvPr id="93" name="TextBox 92">
            <a:extLst>
              <a:ext uri="{FF2B5EF4-FFF2-40B4-BE49-F238E27FC236}">
                <a16:creationId xmlns:a16="http://schemas.microsoft.com/office/drawing/2014/main" id="{36C90C63-C878-4C44-BC7B-50E1024C55A9}"/>
              </a:ext>
            </a:extLst>
          </p:cNvPr>
          <p:cNvSpPr txBox="1"/>
          <p:nvPr/>
        </p:nvSpPr>
        <p:spPr>
          <a:xfrm>
            <a:off x="2834018" y="5120715"/>
            <a:ext cx="1903427" cy="1107996"/>
          </a:xfrm>
          <a:prstGeom prst="rect">
            <a:avLst/>
          </a:prstGeom>
          <a:noFill/>
          <a:ln w="6350">
            <a:noFill/>
            <a:prstDash val="dash"/>
          </a:ln>
        </p:spPr>
        <p:txBody>
          <a:bodyPr wrap="square" lIns="0" tIns="0" rIns="0" bIns="0" rtlCol="0">
            <a:spAutoFit/>
          </a:bodyPr>
          <a:lstStyle/>
          <a:p>
            <a:pPr lvl="0" algn="ctr">
              <a:defRPr/>
            </a:pPr>
            <a:r>
              <a:rPr lang="en-US" sz="1200" dirty="0"/>
              <a:t>Our team focuses on crafting smart web solutions with appropriate research-backed strategies, including creative designs, development, and post-maintenance.</a:t>
            </a:r>
          </a:p>
        </p:txBody>
      </p:sp>
      <p:sp>
        <p:nvSpPr>
          <p:cNvPr id="94" name="TextBox 93">
            <a:extLst>
              <a:ext uri="{FF2B5EF4-FFF2-40B4-BE49-F238E27FC236}">
                <a16:creationId xmlns:a16="http://schemas.microsoft.com/office/drawing/2014/main" id="{094977A8-A263-4B62-9273-525A43BEA06F}"/>
              </a:ext>
            </a:extLst>
          </p:cNvPr>
          <p:cNvSpPr txBox="1"/>
          <p:nvPr/>
        </p:nvSpPr>
        <p:spPr>
          <a:xfrm>
            <a:off x="2811984" y="4553134"/>
            <a:ext cx="1903427" cy="215444"/>
          </a:xfrm>
          <a:prstGeom prst="rect">
            <a:avLst/>
          </a:prstGeom>
          <a:noFill/>
          <a:ln w="6350">
            <a:noFill/>
            <a:prstDash val="dash"/>
          </a:ln>
        </p:spPr>
        <p:txBody>
          <a:bodyPr wrap="square" lIns="0" tIns="0" rIns="0" bIns="0" rtlCol="0">
            <a:spAutoFit/>
          </a:bodyPr>
          <a:lstStyle/>
          <a:p>
            <a:pPr algn="ctr">
              <a:defRPr/>
            </a:pPr>
            <a:r>
              <a:rPr lang="en-US" sz="1400" dirty="0">
                <a:solidFill>
                  <a:schemeClr val="bg1"/>
                </a:solidFill>
              </a:rPr>
              <a:t>Strategy in </a:t>
            </a:r>
            <a:r>
              <a:rPr lang="en-US" sz="1400" dirty="0" smtClean="0">
                <a:solidFill>
                  <a:schemeClr val="bg1"/>
                </a:solidFill>
              </a:rPr>
              <a:t>Execution</a:t>
            </a:r>
            <a:endParaRPr lang="en-US" sz="1400" dirty="0">
              <a:solidFill>
                <a:schemeClr val="bg1"/>
              </a:solidFill>
            </a:endParaRPr>
          </a:p>
        </p:txBody>
      </p:sp>
      <p:grpSp>
        <p:nvGrpSpPr>
          <p:cNvPr id="95" name="Group 94">
            <a:extLst>
              <a:ext uri="{FF2B5EF4-FFF2-40B4-BE49-F238E27FC236}">
                <a16:creationId xmlns:a16="http://schemas.microsoft.com/office/drawing/2014/main" id="{A8396C5C-1B86-4067-A6EE-35D388B71F6D}"/>
              </a:ext>
            </a:extLst>
          </p:cNvPr>
          <p:cNvGrpSpPr/>
          <p:nvPr/>
        </p:nvGrpSpPr>
        <p:grpSpPr>
          <a:xfrm>
            <a:off x="5137862" y="3322342"/>
            <a:ext cx="1903427" cy="497399"/>
            <a:chOff x="5137862" y="3440262"/>
            <a:chExt cx="1903427" cy="497399"/>
          </a:xfrm>
        </p:grpSpPr>
        <p:sp>
          <p:nvSpPr>
            <p:cNvPr id="96" name="TextBox 95">
              <a:extLst>
                <a:ext uri="{FF2B5EF4-FFF2-40B4-BE49-F238E27FC236}">
                  <a16:creationId xmlns:a16="http://schemas.microsoft.com/office/drawing/2014/main" id="{4D898685-FED0-4592-B50C-0E93A8663FD9}"/>
                </a:ext>
              </a:extLst>
            </p:cNvPr>
            <p:cNvSpPr txBox="1"/>
            <p:nvPr/>
          </p:nvSpPr>
          <p:spPr>
            <a:xfrm>
              <a:off x="5137862" y="3722217"/>
              <a:ext cx="1903427" cy="215444"/>
            </a:xfrm>
            <a:prstGeom prst="rect">
              <a:avLst/>
            </a:prstGeom>
            <a:noFill/>
            <a:ln w="6350">
              <a:noFill/>
              <a:prstDash val="dash"/>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lumMod val="75000"/>
                    <a:lumOff val="25000"/>
                  </a:prstClr>
                </a:solidFill>
                <a:effectLst/>
                <a:uLnTx/>
                <a:uFillTx/>
              </a:endParaRPr>
            </a:p>
          </p:txBody>
        </p:sp>
        <p:sp>
          <p:nvSpPr>
            <p:cNvPr id="97" name="TextBox 96">
              <a:extLst>
                <a:ext uri="{FF2B5EF4-FFF2-40B4-BE49-F238E27FC236}">
                  <a16:creationId xmlns:a16="http://schemas.microsoft.com/office/drawing/2014/main" id="{D3724B5E-9100-4113-94E8-95402F543DB8}"/>
                </a:ext>
              </a:extLst>
            </p:cNvPr>
            <p:cNvSpPr txBox="1"/>
            <p:nvPr/>
          </p:nvSpPr>
          <p:spPr>
            <a:xfrm>
              <a:off x="5137862" y="3440262"/>
              <a:ext cx="1903427" cy="307777"/>
            </a:xfrm>
            <a:prstGeom prst="rect">
              <a:avLst/>
            </a:prstGeom>
            <a:noFill/>
            <a:ln w="6350">
              <a:noFill/>
              <a:prstDash val="dash"/>
            </a:ln>
          </p:spPr>
          <p:txBody>
            <a:bodyPr wrap="square" lIns="0" tIns="0" rIns="0" bIns="0" rtlCol="0">
              <a:spAutoFit/>
            </a:bodyPr>
            <a:lstStyle/>
            <a:p>
              <a:pPr lvl="0" algn="ctr">
                <a:defRPr/>
              </a:pPr>
              <a:endParaRPr lang="en-US" sz="2000" b="1" kern="0" dirty="0">
                <a:solidFill>
                  <a:srgbClr val="47ACB4"/>
                </a:solidFill>
                <a:latin typeface="+mj-lt"/>
              </a:endParaRPr>
            </a:p>
          </p:txBody>
        </p:sp>
      </p:grpSp>
      <p:sp>
        <p:nvSpPr>
          <p:cNvPr id="98" name="TextBox 97">
            <a:extLst>
              <a:ext uri="{FF2B5EF4-FFF2-40B4-BE49-F238E27FC236}">
                <a16:creationId xmlns:a16="http://schemas.microsoft.com/office/drawing/2014/main" id="{1F6D7596-A515-40A0-ADD5-72152A97BE40}"/>
              </a:ext>
            </a:extLst>
          </p:cNvPr>
          <p:cNvSpPr txBox="1"/>
          <p:nvPr/>
        </p:nvSpPr>
        <p:spPr>
          <a:xfrm>
            <a:off x="7452723" y="5109698"/>
            <a:ext cx="1903427" cy="1107996"/>
          </a:xfrm>
          <a:prstGeom prst="rect">
            <a:avLst/>
          </a:prstGeom>
          <a:noFill/>
          <a:ln w="6350">
            <a:noFill/>
            <a:prstDash val="dash"/>
          </a:ln>
        </p:spPr>
        <p:txBody>
          <a:bodyPr wrap="square" lIns="0" tIns="0" rIns="0" bIns="0" rtlCol="0">
            <a:spAutoFit/>
          </a:bodyPr>
          <a:lstStyle/>
          <a:p>
            <a:pPr lvl="0" algn="ctr">
              <a:defRPr/>
            </a:pPr>
            <a:r>
              <a:rPr lang="en-US" sz="1200" dirty="0"/>
              <a:t>Our prime focus is on effective service delivery and escalation management services to generate customized services for our clients</a:t>
            </a:r>
            <a:r>
              <a:rPr lang="en-US" sz="1200" dirty="0" smtClean="0"/>
              <a:t>.</a:t>
            </a:r>
            <a:endParaRPr kumimoji="0" lang="en-US" sz="1200" b="0" i="0" u="none" strike="noStrike" kern="0" cap="none" spc="0" normalizeH="0" baseline="0" noProof="0" dirty="0">
              <a:ln>
                <a:noFill/>
              </a:ln>
              <a:solidFill>
                <a:prstClr val="black">
                  <a:lumMod val="75000"/>
                  <a:lumOff val="25000"/>
                </a:prstClr>
              </a:solidFill>
              <a:effectLst/>
              <a:uLnTx/>
              <a:uFillTx/>
            </a:endParaRPr>
          </a:p>
        </p:txBody>
      </p:sp>
      <p:sp>
        <p:nvSpPr>
          <p:cNvPr id="99" name="TextBox 98">
            <a:extLst>
              <a:ext uri="{FF2B5EF4-FFF2-40B4-BE49-F238E27FC236}">
                <a16:creationId xmlns:a16="http://schemas.microsoft.com/office/drawing/2014/main" id="{6CADD493-12FD-4C39-84E4-8CEC1AD897CE}"/>
              </a:ext>
            </a:extLst>
          </p:cNvPr>
          <p:cNvSpPr txBox="1"/>
          <p:nvPr/>
        </p:nvSpPr>
        <p:spPr>
          <a:xfrm>
            <a:off x="7463740" y="4553134"/>
            <a:ext cx="1903427" cy="215444"/>
          </a:xfrm>
          <a:prstGeom prst="rect">
            <a:avLst/>
          </a:prstGeom>
          <a:noFill/>
          <a:ln w="6350">
            <a:noFill/>
            <a:prstDash val="dash"/>
          </a:ln>
        </p:spPr>
        <p:txBody>
          <a:bodyPr wrap="square" lIns="0" tIns="0" rIns="0" bIns="0" rtlCol="0">
            <a:spAutoFit/>
          </a:bodyPr>
          <a:lstStyle/>
          <a:p>
            <a:pPr algn="ctr"/>
            <a:r>
              <a:rPr lang="en-US" sz="1400" dirty="0">
                <a:solidFill>
                  <a:schemeClr val="bg1"/>
                </a:solidFill>
              </a:rPr>
              <a:t>Excellence in Delivery</a:t>
            </a:r>
          </a:p>
        </p:txBody>
      </p:sp>
      <p:sp>
        <p:nvSpPr>
          <p:cNvPr id="100" name="TextBox 99">
            <a:extLst>
              <a:ext uri="{FF2B5EF4-FFF2-40B4-BE49-F238E27FC236}">
                <a16:creationId xmlns:a16="http://schemas.microsoft.com/office/drawing/2014/main" id="{FF63AD93-05A8-4F75-AF43-1148CA6024EC}"/>
              </a:ext>
            </a:extLst>
          </p:cNvPr>
          <p:cNvSpPr txBox="1"/>
          <p:nvPr/>
        </p:nvSpPr>
        <p:spPr>
          <a:xfrm>
            <a:off x="9534810" y="5120715"/>
            <a:ext cx="1903427" cy="923330"/>
          </a:xfrm>
          <a:prstGeom prst="rect">
            <a:avLst/>
          </a:prstGeom>
          <a:noFill/>
          <a:ln w="6350">
            <a:noFill/>
            <a:prstDash val="dash"/>
          </a:ln>
        </p:spPr>
        <p:txBody>
          <a:bodyPr wrap="square" lIns="0" tIns="0" rIns="0" bIns="0" rtlCol="0">
            <a:spAutoFit/>
          </a:bodyPr>
          <a:lstStyle/>
          <a:p>
            <a:pPr lvl="0" algn="ctr">
              <a:defRPr/>
            </a:pPr>
            <a:r>
              <a:rPr lang="en-US" sz="1200" dirty="0"/>
              <a:t>Providing satisfactory results to the clients is on the hot high priority for us. We have a vast clientele that is super satisfied</a:t>
            </a:r>
            <a:endParaRPr kumimoji="0" lang="en-US" sz="1200" b="0" i="0" u="none" strike="noStrike" kern="0" cap="none" spc="0" normalizeH="0" baseline="0" noProof="0" dirty="0">
              <a:ln>
                <a:noFill/>
              </a:ln>
              <a:solidFill>
                <a:prstClr val="black">
                  <a:lumMod val="75000"/>
                  <a:lumOff val="25000"/>
                </a:prstClr>
              </a:solidFill>
              <a:effectLst/>
              <a:uLnTx/>
              <a:uFillTx/>
            </a:endParaRPr>
          </a:p>
        </p:txBody>
      </p:sp>
      <p:sp>
        <p:nvSpPr>
          <p:cNvPr id="101" name="TextBox 100">
            <a:extLst>
              <a:ext uri="{FF2B5EF4-FFF2-40B4-BE49-F238E27FC236}">
                <a16:creationId xmlns:a16="http://schemas.microsoft.com/office/drawing/2014/main" id="{0E2202C3-6F81-4D06-8B17-F5BA70294A7F}"/>
              </a:ext>
            </a:extLst>
          </p:cNvPr>
          <p:cNvSpPr txBox="1"/>
          <p:nvPr/>
        </p:nvSpPr>
        <p:spPr>
          <a:xfrm>
            <a:off x="9534810" y="4553134"/>
            <a:ext cx="1903427" cy="215444"/>
          </a:xfrm>
          <a:prstGeom prst="rect">
            <a:avLst/>
          </a:prstGeom>
          <a:noFill/>
          <a:ln w="6350">
            <a:noFill/>
            <a:prstDash val="dash"/>
          </a:ln>
        </p:spPr>
        <p:txBody>
          <a:bodyPr wrap="square" lIns="0" tIns="0" rIns="0" bIns="0" rtlCol="0">
            <a:spAutoFit/>
          </a:bodyPr>
          <a:lstStyle/>
          <a:p>
            <a:pPr algn="ctr"/>
            <a:r>
              <a:rPr lang="en-US" sz="1400" dirty="0">
                <a:solidFill>
                  <a:schemeClr val="bg1"/>
                </a:solidFill>
              </a:rPr>
              <a:t>Satisfaction in Clients</a:t>
            </a:r>
          </a:p>
        </p:txBody>
      </p:sp>
      <p:sp>
        <p:nvSpPr>
          <p:cNvPr id="107" name="TextBox 106">
            <a:extLst>
              <a:ext uri="{FF2B5EF4-FFF2-40B4-BE49-F238E27FC236}">
                <a16:creationId xmlns:a16="http://schemas.microsoft.com/office/drawing/2014/main" id="{C4FC16CF-C27D-4535-A3B9-CAEE49AED636}"/>
              </a:ext>
            </a:extLst>
          </p:cNvPr>
          <p:cNvSpPr txBox="1"/>
          <p:nvPr/>
        </p:nvSpPr>
        <p:spPr>
          <a:xfrm>
            <a:off x="3478695" y="3980201"/>
            <a:ext cx="5314378" cy="276999"/>
          </a:xfrm>
          <a:prstGeom prst="rect">
            <a:avLst/>
          </a:prstGeom>
          <a:noFill/>
        </p:spPr>
        <p:txBody>
          <a:bodyPr wrap="square" rtlCol="0">
            <a:spAutoFit/>
          </a:bodyPr>
          <a:lstStyle/>
          <a:p>
            <a:pPr algn="ctr"/>
            <a:r>
              <a:rPr lang="en-US" sz="1200" dirty="0" smtClean="0">
                <a:latin typeface="Open Sans SemiBold" panose="020B0706030804020204" pitchFamily="34" charset="0"/>
                <a:ea typeface="Open Sans SemiBold" panose="020B0706030804020204" pitchFamily="34" charset="0"/>
                <a:cs typeface="Open Sans SemiBold" panose="020B0706030804020204" pitchFamily="34" charset="0"/>
              </a:rPr>
              <a:t>TECHNOLOGIES PVT. LTD.</a:t>
            </a:r>
            <a:endParaRPr lang="en-US" sz="12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08" name="Picture 1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128" y="3325217"/>
            <a:ext cx="2005825" cy="568725"/>
          </a:xfrm>
          <a:prstGeom prst="rect">
            <a:avLst/>
          </a:prstGeom>
        </p:spPr>
      </p:pic>
    </p:spTree>
    <p:extLst>
      <p:ext uri="{BB962C8B-B14F-4D97-AF65-F5344CB8AC3E}">
        <p14:creationId xmlns:p14="http://schemas.microsoft.com/office/powerpoint/2010/main" val="3875030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250" fill="hold"/>
                                        <p:tgtEl>
                                          <p:spTgt spid="72"/>
                                        </p:tgtEl>
                                        <p:attrNameLst>
                                          <p:attrName>ppt_w</p:attrName>
                                        </p:attrNameLst>
                                      </p:cBhvr>
                                      <p:tavLst>
                                        <p:tav tm="0">
                                          <p:val>
                                            <p:fltVal val="0"/>
                                          </p:val>
                                        </p:tav>
                                        <p:tav tm="100000">
                                          <p:val>
                                            <p:strVal val="#ppt_w"/>
                                          </p:val>
                                        </p:tav>
                                      </p:tavLst>
                                    </p:anim>
                                    <p:anim calcmode="lin" valueType="num">
                                      <p:cBhvr>
                                        <p:cTn id="8" dur="250" fill="hold"/>
                                        <p:tgtEl>
                                          <p:spTgt spid="72"/>
                                        </p:tgtEl>
                                        <p:attrNameLst>
                                          <p:attrName>ppt_h</p:attrName>
                                        </p:attrNameLst>
                                      </p:cBhvr>
                                      <p:tavLst>
                                        <p:tav tm="0">
                                          <p:val>
                                            <p:fltVal val="0"/>
                                          </p:val>
                                        </p:tav>
                                        <p:tav tm="100000">
                                          <p:val>
                                            <p:strVal val="#ppt_h"/>
                                          </p:val>
                                        </p:tav>
                                      </p:tavLst>
                                    </p:anim>
                                    <p:animEffect transition="in" filter="fade">
                                      <p:cBhvr>
                                        <p:cTn id="9" dur="250"/>
                                        <p:tgtEl>
                                          <p:spTgt spid="72"/>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250" fill="hold"/>
                                        <p:tgtEl>
                                          <p:spTgt spid="73"/>
                                        </p:tgtEl>
                                        <p:attrNameLst>
                                          <p:attrName>ppt_w</p:attrName>
                                        </p:attrNameLst>
                                      </p:cBhvr>
                                      <p:tavLst>
                                        <p:tav tm="0">
                                          <p:val>
                                            <p:fltVal val="0"/>
                                          </p:val>
                                        </p:tav>
                                        <p:tav tm="100000">
                                          <p:val>
                                            <p:strVal val="#ppt_w"/>
                                          </p:val>
                                        </p:tav>
                                      </p:tavLst>
                                    </p:anim>
                                    <p:anim calcmode="lin" valueType="num">
                                      <p:cBhvr>
                                        <p:cTn id="14" dur="250" fill="hold"/>
                                        <p:tgtEl>
                                          <p:spTgt spid="73"/>
                                        </p:tgtEl>
                                        <p:attrNameLst>
                                          <p:attrName>ppt_h</p:attrName>
                                        </p:attrNameLst>
                                      </p:cBhvr>
                                      <p:tavLst>
                                        <p:tav tm="0">
                                          <p:val>
                                            <p:fltVal val="0"/>
                                          </p:val>
                                        </p:tav>
                                        <p:tav tm="100000">
                                          <p:val>
                                            <p:strVal val="#ppt_h"/>
                                          </p:val>
                                        </p:tav>
                                      </p:tavLst>
                                    </p:anim>
                                    <p:animEffect transition="in" filter="fade">
                                      <p:cBhvr>
                                        <p:cTn id="15" dur="250"/>
                                        <p:tgtEl>
                                          <p:spTgt spid="73"/>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p:cTn id="19" dur="250" fill="hold"/>
                                        <p:tgtEl>
                                          <p:spTgt spid="108"/>
                                        </p:tgtEl>
                                        <p:attrNameLst>
                                          <p:attrName>ppt_w</p:attrName>
                                        </p:attrNameLst>
                                      </p:cBhvr>
                                      <p:tavLst>
                                        <p:tav tm="0">
                                          <p:val>
                                            <p:fltVal val="0"/>
                                          </p:val>
                                        </p:tav>
                                        <p:tav tm="100000">
                                          <p:val>
                                            <p:strVal val="#ppt_w"/>
                                          </p:val>
                                        </p:tav>
                                      </p:tavLst>
                                    </p:anim>
                                    <p:anim calcmode="lin" valueType="num">
                                      <p:cBhvr>
                                        <p:cTn id="20" dur="250" fill="hold"/>
                                        <p:tgtEl>
                                          <p:spTgt spid="108"/>
                                        </p:tgtEl>
                                        <p:attrNameLst>
                                          <p:attrName>ppt_h</p:attrName>
                                        </p:attrNameLst>
                                      </p:cBhvr>
                                      <p:tavLst>
                                        <p:tav tm="0">
                                          <p:val>
                                            <p:fltVal val="0"/>
                                          </p:val>
                                        </p:tav>
                                        <p:tav tm="100000">
                                          <p:val>
                                            <p:strVal val="#ppt_h"/>
                                          </p:val>
                                        </p:tav>
                                      </p:tavLst>
                                    </p:anim>
                                    <p:animEffect transition="in" filter="fade">
                                      <p:cBhvr>
                                        <p:cTn id="21" dur="250"/>
                                        <p:tgtEl>
                                          <p:spTgt spid="108"/>
                                        </p:tgtEl>
                                      </p:cBhvr>
                                    </p:animEffect>
                                  </p:childTnLst>
                                </p:cTn>
                              </p:par>
                            </p:childTnLst>
                          </p:cTn>
                        </p:par>
                        <p:par>
                          <p:cTn id="22" fill="hold">
                            <p:stCondLst>
                              <p:cond delay="750"/>
                            </p:stCondLst>
                            <p:childTnLst>
                              <p:par>
                                <p:cTn id="23" presetID="53" presetClass="entr" presetSubtype="16" fill="hold" grpId="0" nodeType="afterEffect">
                                  <p:stCondLst>
                                    <p:cond delay="0"/>
                                  </p:stCondLst>
                                  <p:childTnLst>
                                    <p:set>
                                      <p:cBhvr>
                                        <p:cTn id="24" dur="1" fill="hold">
                                          <p:stCondLst>
                                            <p:cond delay="0"/>
                                          </p:stCondLst>
                                        </p:cTn>
                                        <p:tgtEl>
                                          <p:spTgt spid="107"/>
                                        </p:tgtEl>
                                        <p:attrNameLst>
                                          <p:attrName>style.visibility</p:attrName>
                                        </p:attrNameLst>
                                      </p:cBhvr>
                                      <p:to>
                                        <p:strVal val="visible"/>
                                      </p:to>
                                    </p:set>
                                    <p:anim calcmode="lin" valueType="num">
                                      <p:cBhvr>
                                        <p:cTn id="25" dur="250" fill="hold"/>
                                        <p:tgtEl>
                                          <p:spTgt spid="107"/>
                                        </p:tgtEl>
                                        <p:attrNameLst>
                                          <p:attrName>ppt_w</p:attrName>
                                        </p:attrNameLst>
                                      </p:cBhvr>
                                      <p:tavLst>
                                        <p:tav tm="0">
                                          <p:val>
                                            <p:fltVal val="0"/>
                                          </p:val>
                                        </p:tav>
                                        <p:tav tm="100000">
                                          <p:val>
                                            <p:strVal val="#ppt_w"/>
                                          </p:val>
                                        </p:tav>
                                      </p:tavLst>
                                    </p:anim>
                                    <p:anim calcmode="lin" valueType="num">
                                      <p:cBhvr>
                                        <p:cTn id="26" dur="250" fill="hold"/>
                                        <p:tgtEl>
                                          <p:spTgt spid="107"/>
                                        </p:tgtEl>
                                        <p:attrNameLst>
                                          <p:attrName>ppt_h</p:attrName>
                                        </p:attrNameLst>
                                      </p:cBhvr>
                                      <p:tavLst>
                                        <p:tav tm="0">
                                          <p:val>
                                            <p:fltVal val="0"/>
                                          </p:val>
                                        </p:tav>
                                        <p:tav tm="100000">
                                          <p:val>
                                            <p:strVal val="#ppt_h"/>
                                          </p:val>
                                        </p:tav>
                                      </p:tavLst>
                                    </p:anim>
                                    <p:animEffect transition="in" filter="fade">
                                      <p:cBhvr>
                                        <p:cTn id="27" dur="250"/>
                                        <p:tgtEl>
                                          <p:spTgt spid="10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inVertical)">
                                      <p:cBhvr>
                                        <p:cTn id="32" dur="500"/>
                                        <p:tgtEl>
                                          <p:spTgt spid="3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barn(inVertical)">
                                      <p:cBhvr>
                                        <p:cTn id="35" dur="500"/>
                                        <p:tgtEl>
                                          <p:spTgt spid="34"/>
                                        </p:tgtEl>
                                      </p:cBhvr>
                                    </p:animEffect>
                                  </p:childTnLst>
                                </p:cTn>
                              </p:par>
                              <p:par>
                                <p:cTn id="36" presetID="16" presetClass="entr" presetSubtype="21"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barn(inVertical)">
                                      <p:cBhvr>
                                        <p:cTn id="38" dur="500"/>
                                        <p:tgtEl>
                                          <p:spTgt spid="5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barn(inVertical)">
                                      <p:cBhvr>
                                        <p:cTn id="41" dur="500"/>
                                        <p:tgtEl>
                                          <p:spTgt spid="92"/>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91"/>
                                        </p:tgtEl>
                                        <p:attrNameLst>
                                          <p:attrName>style.visibility</p:attrName>
                                        </p:attrNameLst>
                                      </p:cBhvr>
                                      <p:to>
                                        <p:strVal val="visible"/>
                                      </p:to>
                                    </p:set>
                                    <p:animEffect transition="in" filter="barn(inVertical)">
                                      <p:cBhvr>
                                        <p:cTn id="44" dur="500"/>
                                        <p:tgtEl>
                                          <p:spTgt spid="91"/>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barn(inVertical)">
                                      <p:cBhvr>
                                        <p:cTn id="49" dur="500"/>
                                        <p:tgtEl>
                                          <p:spTgt spid="35"/>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arn(inVertical)">
                                      <p:cBhvr>
                                        <p:cTn id="52" dur="500"/>
                                        <p:tgtEl>
                                          <p:spTgt spid="37"/>
                                        </p:tgtEl>
                                      </p:cBhvr>
                                    </p:animEffect>
                                  </p:childTnLst>
                                </p:cTn>
                              </p:par>
                              <p:par>
                                <p:cTn id="53" presetID="16" presetClass="entr" presetSubtype="21"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barn(inVertical)">
                                      <p:cBhvr>
                                        <p:cTn id="55" dur="500"/>
                                        <p:tgtEl>
                                          <p:spTgt spid="64"/>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barn(inVertical)">
                                      <p:cBhvr>
                                        <p:cTn id="58" dur="500"/>
                                        <p:tgtEl>
                                          <p:spTgt spid="9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93"/>
                                        </p:tgtEl>
                                        <p:attrNameLst>
                                          <p:attrName>style.visibility</p:attrName>
                                        </p:attrNameLst>
                                      </p:cBhvr>
                                      <p:to>
                                        <p:strVal val="visible"/>
                                      </p:to>
                                    </p:set>
                                    <p:animEffect transition="in" filter="barn(inVertical)">
                                      <p:cBhvr>
                                        <p:cTn id="61" dur="500"/>
                                        <p:tgtEl>
                                          <p:spTgt spid="93"/>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barn(inVertical)">
                                      <p:cBhvr>
                                        <p:cTn id="66" dur="500"/>
                                        <p:tgtEl>
                                          <p:spTgt spid="38"/>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barn(inVertical)">
                                      <p:cBhvr>
                                        <p:cTn id="69" dur="500"/>
                                        <p:tgtEl>
                                          <p:spTgt spid="42"/>
                                        </p:tgtEl>
                                      </p:cBhvr>
                                    </p:animEffect>
                                  </p:childTnLst>
                                </p:cTn>
                              </p:par>
                              <p:par>
                                <p:cTn id="70" presetID="16" presetClass="entr" presetSubtype="21" fill="hold"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barn(inVertical)">
                                      <p:cBhvr>
                                        <p:cTn id="72" dur="500"/>
                                        <p:tgtEl>
                                          <p:spTgt spid="74"/>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barn(inVertical)">
                                      <p:cBhvr>
                                        <p:cTn id="75" dur="500"/>
                                        <p:tgtEl>
                                          <p:spTgt spid="99"/>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98"/>
                                        </p:tgtEl>
                                        <p:attrNameLst>
                                          <p:attrName>style.visibility</p:attrName>
                                        </p:attrNameLst>
                                      </p:cBhvr>
                                      <p:to>
                                        <p:strVal val="visible"/>
                                      </p:to>
                                    </p:set>
                                    <p:animEffect transition="in" filter="barn(inVertical)">
                                      <p:cBhvr>
                                        <p:cTn id="78" dur="500"/>
                                        <p:tgtEl>
                                          <p:spTgt spid="98"/>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barn(inVertical)">
                                      <p:cBhvr>
                                        <p:cTn id="83" dur="500"/>
                                        <p:tgtEl>
                                          <p:spTgt spid="52"/>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barn(inVertical)">
                                      <p:cBhvr>
                                        <p:cTn id="86" dur="500"/>
                                        <p:tgtEl>
                                          <p:spTgt spid="53"/>
                                        </p:tgtEl>
                                      </p:cBhvr>
                                    </p:animEffect>
                                  </p:childTnLst>
                                </p:cTn>
                              </p:par>
                              <p:par>
                                <p:cTn id="87" presetID="16" presetClass="entr" presetSubtype="21"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barn(inVertical)">
                                      <p:cBhvr>
                                        <p:cTn id="89" dur="500"/>
                                        <p:tgtEl>
                                          <p:spTgt spid="80"/>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barn(inVertical)">
                                      <p:cBhvr>
                                        <p:cTn id="92" dur="500"/>
                                        <p:tgtEl>
                                          <p:spTgt spid="101"/>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barn(inVertical)">
                                      <p:cBhvr>
                                        <p:cTn id="9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7" grpId="0" animBg="1"/>
      <p:bldP spid="38" grpId="0" animBg="1"/>
      <p:bldP spid="42" grpId="0" animBg="1"/>
      <p:bldP spid="52" grpId="0" animBg="1"/>
      <p:bldP spid="53" grpId="0" animBg="1"/>
      <p:bldP spid="72" grpId="0" animBg="1"/>
      <p:bldP spid="73" grpId="0" animBg="1"/>
      <p:bldP spid="91" grpId="0"/>
      <p:bldP spid="92" grpId="0"/>
      <p:bldP spid="93" grpId="0"/>
      <p:bldP spid="94" grpId="0"/>
      <p:bldP spid="98" grpId="0"/>
      <p:bldP spid="99" grpId="0"/>
      <p:bldP spid="100" grpId="0"/>
      <p:bldP spid="101" grpId="0"/>
      <p:bldP spid="10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err="1" smtClean="0">
                <a:solidFill>
                  <a:srgbClr val="232A33"/>
                </a:solidFill>
                <a:latin typeface="Calibri" panose="020F0502020204030204" pitchFamily="34" charset="0"/>
                <a:cs typeface="Calibri" panose="020F0502020204030204" pitchFamily="34" charset="0"/>
              </a:rPr>
              <a:t>Bafredo</a:t>
            </a:r>
            <a:r>
              <a:rPr lang="en-US" sz="3200" b="1" dirty="0" smtClean="0">
                <a:solidFill>
                  <a:srgbClr val="232A33"/>
                </a:solidFill>
                <a:latin typeface="Calibri" panose="020F0502020204030204" pitchFamily="34" charset="0"/>
                <a:cs typeface="Calibri" panose="020F0502020204030204" pitchFamily="34" charset="0"/>
              </a:rPr>
              <a:t> Electronics</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#1</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4067"/>
          <a:stretch/>
        </p:blipFill>
        <p:spPr>
          <a:xfrm>
            <a:off x="1123251" y="1594743"/>
            <a:ext cx="5392459" cy="2256822"/>
          </a:xfrm>
          <a:prstGeom prst="rect">
            <a:avLst/>
          </a:prstGeom>
          <a:effectLst>
            <a:outerShdw blurRad="406400" dist="50800" dir="5400000" sx="103000" sy="103000" algn="ctr" rotWithShape="0">
              <a:srgbClr val="000000">
                <a:alpha val="14000"/>
              </a:srgbClr>
            </a:outerShdw>
          </a:effectLst>
        </p:spPr>
      </p:pic>
      <p:sp>
        <p:nvSpPr>
          <p:cNvPr id="25" name="Snip Single Corner Rectangle 24"/>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23481" y="3364389"/>
            <a:ext cx="4663109" cy="1669688"/>
          </a:xfrm>
          <a:prstGeom prst="rect">
            <a:avLst/>
          </a:prstGeom>
          <a:noFill/>
        </p:spPr>
        <p:txBody>
          <a:bodyPr wrap="square" rtlCol="0">
            <a:spAutoFit/>
          </a:bodyPr>
          <a:lstStyle/>
          <a:p>
            <a:r>
              <a:rPr lang="en-US" sz="2400" b="1" dirty="0" err="1" smtClean="0">
                <a:solidFill>
                  <a:schemeClr val="bg1"/>
                </a:solidFill>
              </a:rPr>
              <a:t>Bafredo</a:t>
            </a:r>
            <a:r>
              <a:rPr lang="en-US" sz="2400" b="1" dirty="0" smtClean="0">
                <a:solidFill>
                  <a:schemeClr val="bg1"/>
                </a:solidFill>
              </a:rPr>
              <a:t> Electronics</a:t>
            </a:r>
            <a:endParaRPr lang="en-US" sz="2400" b="1" dirty="0">
              <a:solidFill>
                <a:schemeClr val="bg1"/>
              </a:solidFill>
            </a:endParaRPr>
          </a:p>
          <a:p>
            <a:r>
              <a:rPr lang="en-US" sz="1400" dirty="0" smtClean="0"/>
              <a:t>E-Commerce</a:t>
            </a:r>
          </a:p>
          <a:p>
            <a:endParaRPr lang="en-US" sz="1050" dirty="0"/>
          </a:p>
          <a:p>
            <a:r>
              <a:rPr lang="en-US" dirty="0"/>
              <a:t>This development platform integrates several essential accessories that can speed up the design and implementation of your project.</a:t>
            </a:r>
          </a:p>
        </p:txBody>
      </p:sp>
    </p:spTree>
    <p:extLst>
      <p:ext uri="{BB962C8B-B14F-4D97-AF65-F5344CB8AC3E}">
        <p14:creationId xmlns:p14="http://schemas.microsoft.com/office/powerpoint/2010/main" val="348733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7126091" y="2045346"/>
            <a:ext cx="4413250"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Family Search</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7126091"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#2</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68" y="1484768"/>
            <a:ext cx="5743966" cy="2797469"/>
          </a:xfrm>
          <a:prstGeom prst="rect">
            <a:avLst/>
          </a:prstGeom>
          <a:effectLst>
            <a:outerShdw blurRad="406400" dist="50800" dir="5400000" sx="103000" sy="103000" algn="ctr" rotWithShape="0">
              <a:srgbClr val="000000">
                <a:alpha val="14000"/>
              </a:srgbClr>
            </a:outerShdw>
          </a:effectLst>
        </p:spPr>
      </p:pic>
      <p:sp>
        <p:nvSpPr>
          <p:cNvPr id="25" name="Snip Single Corner Rectangle 24"/>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23482" y="3496413"/>
            <a:ext cx="4663109" cy="2223686"/>
          </a:xfrm>
          <a:prstGeom prst="rect">
            <a:avLst/>
          </a:prstGeom>
          <a:noFill/>
        </p:spPr>
        <p:txBody>
          <a:bodyPr wrap="square" rtlCol="0">
            <a:spAutoFit/>
          </a:bodyPr>
          <a:lstStyle/>
          <a:p>
            <a:r>
              <a:rPr lang="en-US" sz="2400" b="1" dirty="0" smtClean="0">
                <a:solidFill>
                  <a:schemeClr val="bg1"/>
                </a:solidFill>
              </a:rPr>
              <a:t>Family Search</a:t>
            </a:r>
            <a:endParaRPr lang="en-US" sz="2400" b="1" dirty="0">
              <a:solidFill>
                <a:schemeClr val="bg1"/>
              </a:solidFill>
            </a:endParaRPr>
          </a:p>
          <a:p>
            <a:r>
              <a:rPr lang="en-US" sz="1400" dirty="0" smtClean="0"/>
              <a:t>Genealogy</a:t>
            </a:r>
            <a:endParaRPr lang="en-US" sz="1400" dirty="0"/>
          </a:p>
          <a:p>
            <a:endParaRPr lang="en-US" sz="1050" dirty="0"/>
          </a:p>
          <a:p>
            <a:r>
              <a:rPr lang="en-US" dirty="0"/>
              <a:t>Family Search is the better way to create a family tree. We helped them create the elaborative Logo and website design. You can search your ancestors with some details and create a family tree.</a:t>
            </a:r>
          </a:p>
        </p:txBody>
      </p:sp>
    </p:spTree>
    <p:extLst>
      <p:ext uri="{BB962C8B-B14F-4D97-AF65-F5344CB8AC3E}">
        <p14:creationId xmlns:p14="http://schemas.microsoft.com/office/powerpoint/2010/main" val="2477657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7126091" y="2045346"/>
            <a:ext cx="4413250" cy="492443"/>
          </a:xfrm>
          <a:prstGeom prst="rect">
            <a:avLst/>
          </a:prstGeom>
          <a:noFill/>
        </p:spPr>
        <p:txBody>
          <a:bodyPr wrap="square" lIns="0" tIns="0" rIns="0" bIns="0" rtlCol="0">
            <a:spAutoFit/>
          </a:bodyPr>
          <a:lstStyle/>
          <a:p>
            <a:r>
              <a:rPr lang="en-US" sz="3200" b="1" dirty="0" err="1" smtClean="0">
                <a:solidFill>
                  <a:srgbClr val="232A33"/>
                </a:solidFill>
                <a:latin typeface="Calibri" panose="020F0502020204030204" pitchFamily="34" charset="0"/>
                <a:cs typeface="Calibri" panose="020F0502020204030204" pitchFamily="34" charset="0"/>
              </a:rPr>
              <a:t>Soqqle</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7126091"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#3</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68" y="1373639"/>
            <a:ext cx="6134100" cy="2987475"/>
          </a:xfrm>
          <a:prstGeom prst="rect">
            <a:avLst/>
          </a:prstGeom>
          <a:effectLst>
            <a:outerShdw blurRad="406400" dist="50800" dir="5400000" sx="103000" sy="103000" algn="ctr" rotWithShape="0">
              <a:srgbClr val="000000">
                <a:alpha val="14000"/>
              </a:srgbClr>
            </a:outerShdw>
          </a:effectLst>
        </p:spPr>
      </p:pic>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23481" y="3373031"/>
            <a:ext cx="4663109" cy="1946687"/>
          </a:xfrm>
          <a:prstGeom prst="rect">
            <a:avLst/>
          </a:prstGeom>
          <a:noFill/>
        </p:spPr>
        <p:txBody>
          <a:bodyPr wrap="square" rtlCol="0">
            <a:spAutoFit/>
          </a:bodyPr>
          <a:lstStyle/>
          <a:p>
            <a:r>
              <a:rPr lang="en-US" sz="2400" b="1" dirty="0" err="1" smtClean="0">
                <a:solidFill>
                  <a:schemeClr val="bg1"/>
                </a:solidFill>
              </a:rPr>
              <a:t>Soqqle</a:t>
            </a:r>
            <a:endParaRPr lang="en-US" sz="2400" b="1" dirty="0">
              <a:solidFill>
                <a:schemeClr val="bg1"/>
              </a:solidFill>
            </a:endParaRPr>
          </a:p>
          <a:p>
            <a:r>
              <a:rPr lang="en-US" sz="1400" dirty="0" smtClean="0"/>
              <a:t>Education</a:t>
            </a:r>
            <a:endParaRPr lang="en-US" sz="1400" dirty="0"/>
          </a:p>
          <a:p>
            <a:endParaRPr lang="en-US" sz="1050" dirty="0"/>
          </a:p>
          <a:p>
            <a:r>
              <a:rPr lang="en-US" dirty="0"/>
              <a:t>We created a website where education becomes easy during COVID-19. </a:t>
            </a:r>
            <a:r>
              <a:rPr lang="en-US" dirty="0" err="1"/>
              <a:t>Soqqle</a:t>
            </a:r>
            <a:r>
              <a:rPr lang="en-US" dirty="0"/>
              <a:t> uses student-generated videos to make digital idea-sharing and social interactions possible.</a:t>
            </a:r>
          </a:p>
        </p:txBody>
      </p:sp>
    </p:spTree>
    <p:extLst>
      <p:ext uri="{BB962C8B-B14F-4D97-AF65-F5344CB8AC3E}">
        <p14:creationId xmlns:p14="http://schemas.microsoft.com/office/powerpoint/2010/main" val="1208979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err="1" smtClean="0">
                <a:solidFill>
                  <a:srgbClr val="232A33"/>
                </a:solidFill>
                <a:latin typeface="Calibri" panose="020F0502020204030204" pitchFamily="34" charset="0"/>
                <a:cs typeface="Calibri" panose="020F0502020204030204" pitchFamily="34" charset="0"/>
              </a:rPr>
              <a:t>Neurotek</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#4</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918" y="1369956"/>
            <a:ext cx="5800722" cy="2825111"/>
          </a:xfrm>
          <a:prstGeom prst="rect">
            <a:avLst/>
          </a:prstGeom>
          <a:effectLst>
            <a:outerShdw blurRad="406400" dist="50800" dir="5400000" sx="103000" sy="103000" algn="ctr" rotWithShape="0">
              <a:srgbClr val="000000">
                <a:alpha val="14000"/>
              </a:srgbClr>
            </a:outerShdw>
          </a:effectLst>
        </p:spPr>
      </p:pic>
      <p:sp>
        <p:nvSpPr>
          <p:cNvPr id="25" name="Snip Single Corner Rectangle 24"/>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23481" y="3364389"/>
            <a:ext cx="4663109" cy="2500685"/>
          </a:xfrm>
          <a:prstGeom prst="rect">
            <a:avLst/>
          </a:prstGeom>
          <a:noFill/>
        </p:spPr>
        <p:txBody>
          <a:bodyPr wrap="square" rtlCol="0">
            <a:spAutoFit/>
          </a:bodyPr>
          <a:lstStyle/>
          <a:p>
            <a:r>
              <a:rPr lang="en-US" sz="2400" b="1" dirty="0" err="1" smtClean="0">
                <a:solidFill>
                  <a:schemeClr val="bg1"/>
                </a:solidFill>
              </a:rPr>
              <a:t>Neurotek</a:t>
            </a:r>
            <a:endParaRPr lang="en-US" sz="2400" b="1" dirty="0">
              <a:solidFill>
                <a:schemeClr val="bg1"/>
              </a:solidFill>
            </a:endParaRPr>
          </a:p>
          <a:p>
            <a:r>
              <a:rPr lang="en-US" sz="1400" dirty="0" smtClean="0"/>
              <a:t>Health Care</a:t>
            </a:r>
          </a:p>
          <a:p>
            <a:endParaRPr lang="en-US" sz="1050" dirty="0"/>
          </a:p>
          <a:p>
            <a:r>
              <a:rPr lang="en-US" dirty="0" err="1"/>
              <a:t>Neurotek</a:t>
            </a:r>
            <a:r>
              <a:rPr lang="en-US" dirty="0"/>
              <a:t> offers a </a:t>
            </a:r>
            <a:r>
              <a:rPr lang="en-US" dirty="0" err="1"/>
              <a:t>specialised</a:t>
            </a:r>
            <a:r>
              <a:rPr lang="en-US" dirty="0"/>
              <a:t> neurological concentrated product range and therapy service. We helped to show each and every service with details. Required sections and payment method implemented with total satisfaction.</a:t>
            </a:r>
          </a:p>
        </p:txBody>
      </p:sp>
    </p:spTree>
    <p:extLst>
      <p:ext uri="{BB962C8B-B14F-4D97-AF65-F5344CB8AC3E}">
        <p14:creationId xmlns:p14="http://schemas.microsoft.com/office/powerpoint/2010/main" val="185572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err="1" smtClean="0">
                <a:solidFill>
                  <a:srgbClr val="232A33"/>
                </a:solidFill>
                <a:latin typeface="Calibri" panose="020F0502020204030204" pitchFamily="34" charset="0"/>
                <a:cs typeface="Calibri" panose="020F0502020204030204" pitchFamily="34" charset="0"/>
              </a:rPr>
              <a:t>Oko</a:t>
            </a:r>
            <a:r>
              <a:rPr lang="en-US" sz="3200" b="1" dirty="0" smtClean="0">
                <a:solidFill>
                  <a:srgbClr val="232A33"/>
                </a:solidFill>
                <a:latin typeface="Calibri" panose="020F0502020204030204" pitchFamily="34" charset="0"/>
                <a:cs typeface="Calibri" panose="020F0502020204030204" pitchFamily="34" charset="0"/>
              </a:rPr>
              <a:t> Labs</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#5</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589" y="1519014"/>
            <a:ext cx="5704852" cy="2778419"/>
          </a:xfrm>
          <a:prstGeom prst="rect">
            <a:avLst/>
          </a:prstGeom>
          <a:effectLst>
            <a:outerShdw blurRad="406400" dist="50800" dir="5400000" sx="103000" sy="103000" algn="ctr" rotWithShape="0">
              <a:srgbClr val="000000">
                <a:alpha val="14000"/>
              </a:srgbClr>
            </a:outerShdw>
          </a:effectLst>
        </p:spPr>
      </p:pic>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23481" y="3364389"/>
            <a:ext cx="4663109" cy="2223686"/>
          </a:xfrm>
          <a:prstGeom prst="rect">
            <a:avLst/>
          </a:prstGeom>
          <a:noFill/>
        </p:spPr>
        <p:txBody>
          <a:bodyPr wrap="square" rtlCol="0">
            <a:spAutoFit/>
          </a:bodyPr>
          <a:lstStyle/>
          <a:p>
            <a:r>
              <a:rPr lang="en-US" sz="2400" b="1" dirty="0" err="1" smtClean="0">
                <a:solidFill>
                  <a:schemeClr val="bg1"/>
                </a:solidFill>
              </a:rPr>
              <a:t>Oko</a:t>
            </a:r>
            <a:r>
              <a:rPr lang="en-US" sz="2400" b="1" dirty="0" smtClean="0">
                <a:solidFill>
                  <a:schemeClr val="bg1"/>
                </a:solidFill>
              </a:rPr>
              <a:t> Labs</a:t>
            </a:r>
            <a:endParaRPr lang="en-US" sz="2400" b="1" dirty="0">
              <a:solidFill>
                <a:schemeClr val="bg1"/>
              </a:solidFill>
            </a:endParaRPr>
          </a:p>
          <a:p>
            <a:r>
              <a:rPr lang="en-US" sz="1400" dirty="0" smtClean="0"/>
              <a:t>Health Care</a:t>
            </a:r>
          </a:p>
          <a:p>
            <a:endParaRPr lang="en-US" sz="1050" dirty="0"/>
          </a:p>
          <a:p>
            <a:r>
              <a:rPr lang="en-US" dirty="0"/>
              <a:t>We created a platform with design, production, sales and customer care. </a:t>
            </a:r>
            <a:r>
              <a:rPr lang="en-US" dirty="0" err="1"/>
              <a:t>Okolab</a:t>
            </a:r>
            <a:r>
              <a:rPr lang="en-US" dirty="0"/>
              <a:t> is at the leading edge of bio-medical research with sound experience in the field of microscopy and mechanical engineering.</a:t>
            </a:r>
          </a:p>
        </p:txBody>
      </p:sp>
    </p:spTree>
    <p:extLst>
      <p:ext uri="{BB962C8B-B14F-4D97-AF65-F5344CB8AC3E}">
        <p14:creationId xmlns:p14="http://schemas.microsoft.com/office/powerpoint/2010/main" val="927375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J2 Tanning</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#6</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73" y="1399981"/>
            <a:ext cx="5763524" cy="2806994"/>
          </a:xfrm>
          <a:prstGeom prst="rect">
            <a:avLst/>
          </a:prstGeom>
          <a:effectLst>
            <a:outerShdw blurRad="406400" dist="50800" dir="5400000" sx="103000" sy="103000" algn="ctr" rotWithShape="0">
              <a:srgbClr val="000000">
                <a:alpha val="14000"/>
              </a:srgbClr>
            </a:outerShdw>
          </a:effectLst>
        </p:spPr>
      </p:pic>
      <p:sp>
        <p:nvSpPr>
          <p:cNvPr id="25" name="Snip Single Corner Rectangle 24"/>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23481" y="3364389"/>
            <a:ext cx="4663109" cy="2223686"/>
          </a:xfrm>
          <a:prstGeom prst="rect">
            <a:avLst/>
          </a:prstGeom>
          <a:noFill/>
        </p:spPr>
        <p:txBody>
          <a:bodyPr wrap="square" rtlCol="0">
            <a:spAutoFit/>
          </a:bodyPr>
          <a:lstStyle/>
          <a:p>
            <a:r>
              <a:rPr lang="en-US" sz="2400" b="1" dirty="0" smtClean="0">
                <a:solidFill>
                  <a:schemeClr val="bg1"/>
                </a:solidFill>
              </a:rPr>
              <a:t>J2 Tanning</a:t>
            </a:r>
            <a:endParaRPr lang="en-US" sz="2400" b="1" dirty="0">
              <a:solidFill>
                <a:schemeClr val="bg1"/>
              </a:solidFill>
            </a:endParaRPr>
          </a:p>
          <a:p>
            <a:r>
              <a:rPr lang="en-US" sz="1400" dirty="0" smtClean="0"/>
              <a:t>Management</a:t>
            </a:r>
          </a:p>
          <a:p>
            <a:endParaRPr lang="en-US" sz="1050" dirty="0"/>
          </a:p>
          <a:p>
            <a:r>
              <a:rPr lang="en-US" dirty="0"/>
              <a:t>We delivered the best outcome as they required for showing their services, career availability, Free tan process and recent sales offers. J2 Tanning provides the best tan service with new spray tanning.</a:t>
            </a:r>
          </a:p>
        </p:txBody>
      </p:sp>
    </p:spTree>
    <p:extLst>
      <p:ext uri="{BB962C8B-B14F-4D97-AF65-F5344CB8AC3E}">
        <p14:creationId xmlns:p14="http://schemas.microsoft.com/office/powerpoint/2010/main" val="412260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Dental Wisdom</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#7</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58" y="1441103"/>
            <a:ext cx="6228664" cy="3033530"/>
          </a:xfrm>
          <a:prstGeom prst="rect">
            <a:avLst/>
          </a:prstGeom>
          <a:effectLst>
            <a:outerShdw blurRad="406400" dist="50800" dir="5400000" sx="103000" sy="103000" algn="ctr" rotWithShape="0">
              <a:srgbClr val="000000">
                <a:alpha val="14000"/>
              </a:srgbClr>
            </a:outerShdw>
          </a:effectLst>
        </p:spPr>
      </p:pic>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23481" y="3364389"/>
            <a:ext cx="4663109" cy="2223686"/>
          </a:xfrm>
          <a:prstGeom prst="rect">
            <a:avLst/>
          </a:prstGeom>
          <a:noFill/>
        </p:spPr>
        <p:txBody>
          <a:bodyPr wrap="square" rtlCol="0">
            <a:spAutoFit/>
          </a:bodyPr>
          <a:lstStyle/>
          <a:p>
            <a:r>
              <a:rPr lang="en-US" sz="2400" b="1" dirty="0" smtClean="0">
                <a:solidFill>
                  <a:schemeClr val="bg1"/>
                </a:solidFill>
              </a:rPr>
              <a:t>Dental Wisdom</a:t>
            </a:r>
            <a:endParaRPr lang="en-US" sz="2400" b="1" dirty="0">
              <a:solidFill>
                <a:schemeClr val="bg1"/>
              </a:solidFill>
            </a:endParaRPr>
          </a:p>
          <a:p>
            <a:r>
              <a:rPr lang="en-US" sz="1400" dirty="0" smtClean="0"/>
              <a:t>Communication</a:t>
            </a:r>
          </a:p>
          <a:p>
            <a:endParaRPr lang="en-US" sz="1050" dirty="0"/>
          </a:p>
          <a:p>
            <a:r>
              <a:rPr lang="en-US" dirty="0"/>
              <a:t>Dental Wisdom is a family dental practice located in Holland providing oral health services. We provided upfront advice and development with establishing the perfect solution to the front end interface.</a:t>
            </a:r>
          </a:p>
        </p:txBody>
      </p:sp>
    </p:spTree>
    <p:extLst>
      <p:ext uri="{BB962C8B-B14F-4D97-AF65-F5344CB8AC3E}">
        <p14:creationId xmlns:p14="http://schemas.microsoft.com/office/powerpoint/2010/main" val="966681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Color Bundle</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#8</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22" y="1496683"/>
            <a:ext cx="5486400" cy="2672027"/>
          </a:xfrm>
          <a:prstGeom prst="rect">
            <a:avLst/>
          </a:prstGeom>
          <a:effectLst>
            <a:outerShdw blurRad="406400" dist="50800" dir="5400000" sx="103000" sy="103000" algn="ctr" rotWithShape="0">
              <a:srgbClr val="000000">
                <a:alpha val="14000"/>
              </a:srgbClr>
            </a:outerShdw>
          </a:effectLst>
        </p:spPr>
      </p:pic>
      <p:sp>
        <p:nvSpPr>
          <p:cNvPr id="25" name="Snip Single Corner Rectangle 24"/>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23481" y="3364389"/>
            <a:ext cx="4663109" cy="2223686"/>
          </a:xfrm>
          <a:prstGeom prst="rect">
            <a:avLst/>
          </a:prstGeom>
          <a:noFill/>
        </p:spPr>
        <p:txBody>
          <a:bodyPr wrap="square" rtlCol="0">
            <a:spAutoFit/>
          </a:bodyPr>
          <a:lstStyle/>
          <a:p>
            <a:r>
              <a:rPr lang="en-US" sz="2400" b="1" dirty="0" smtClean="0">
                <a:solidFill>
                  <a:schemeClr val="bg1"/>
                </a:solidFill>
              </a:rPr>
              <a:t>Color Bundle</a:t>
            </a:r>
            <a:endParaRPr lang="en-US" sz="2400" b="1" dirty="0">
              <a:solidFill>
                <a:schemeClr val="bg1"/>
              </a:solidFill>
            </a:endParaRPr>
          </a:p>
          <a:p>
            <a:r>
              <a:rPr lang="en-US" sz="1400" dirty="0" smtClean="0"/>
              <a:t>Travel</a:t>
            </a:r>
          </a:p>
          <a:p>
            <a:endParaRPr lang="en-US" sz="1050" dirty="0"/>
          </a:p>
          <a:p>
            <a:r>
              <a:rPr lang="en-US" dirty="0"/>
              <a:t>Dental Wisdom is a family dental practice located in Holland providing oral health services. We provided upfront advice and development with establishing the perfect solution to the front end interface.</a:t>
            </a:r>
          </a:p>
        </p:txBody>
      </p:sp>
    </p:spTree>
    <p:extLst>
      <p:ext uri="{BB962C8B-B14F-4D97-AF65-F5344CB8AC3E}">
        <p14:creationId xmlns:p14="http://schemas.microsoft.com/office/powerpoint/2010/main" val="3611899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Expedia </a:t>
            </a:r>
            <a:r>
              <a:rPr lang="en-US" sz="3200" b="1" dirty="0" err="1" smtClean="0">
                <a:solidFill>
                  <a:srgbClr val="232A33"/>
                </a:solidFill>
                <a:latin typeface="Calibri" panose="020F0502020204030204" pitchFamily="34" charset="0"/>
                <a:cs typeface="Calibri" panose="020F0502020204030204" pitchFamily="34" charset="0"/>
              </a:rPr>
              <a:t>Rus</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#9</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191" y="1424239"/>
            <a:ext cx="5691835" cy="2772080"/>
          </a:xfrm>
          <a:prstGeom prst="rect">
            <a:avLst/>
          </a:prstGeom>
          <a:effectLst>
            <a:outerShdw blurRad="406400" dist="50800" dir="5400000" sx="103000" sy="103000" algn="ctr" rotWithShape="0">
              <a:srgbClr val="000000">
                <a:alpha val="14000"/>
              </a:srgbClr>
            </a:outerShdw>
          </a:effectLst>
        </p:spPr>
      </p:pic>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23481" y="3364389"/>
            <a:ext cx="4663109" cy="2223686"/>
          </a:xfrm>
          <a:prstGeom prst="rect">
            <a:avLst/>
          </a:prstGeom>
          <a:noFill/>
        </p:spPr>
        <p:txBody>
          <a:bodyPr wrap="square" rtlCol="0">
            <a:spAutoFit/>
          </a:bodyPr>
          <a:lstStyle/>
          <a:p>
            <a:r>
              <a:rPr lang="en-US" sz="2400" b="1" dirty="0" smtClean="0">
                <a:solidFill>
                  <a:schemeClr val="bg1"/>
                </a:solidFill>
              </a:rPr>
              <a:t>Expedia </a:t>
            </a:r>
            <a:r>
              <a:rPr lang="en-US" sz="2400" b="1" dirty="0" err="1" smtClean="0">
                <a:solidFill>
                  <a:schemeClr val="bg1"/>
                </a:solidFill>
              </a:rPr>
              <a:t>Rus</a:t>
            </a:r>
            <a:endParaRPr lang="en-US" sz="2400" b="1" dirty="0">
              <a:solidFill>
                <a:schemeClr val="bg1"/>
              </a:solidFill>
            </a:endParaRPr>
          </a:p>
          <a:p>
            <a:r>
              <a:rPr lang="en-US" sz="1400" dirty="0" smtClean="0"/>
              <a:t>Travelling</a:t>
            </a:r>
          </a:p>
          <a:p>
            <a:endParaRPr lang="en-US" sz="1050" dirty="0"/>
          </a:p>
          <a:p>
            <a:r>
              <a:rPr lang="en-US" dirty="0"/>
              <a:t>Expedia </a:t>
            </a:r>
            <a:r>
              <a:rPr lang="en-US" dirty="0" err="1"/>
              <a:t>Rus</a:t>
            </a:r>
            <a:r>
              <a:rPr lang="en-US" dirty="0"/>
              <a:t> service allows you not only to choose an air destination and book your ticket, but also to organize a complex trip in all directions. Helping the platform to deliver what they require to fulfill their users.</a:t>
            </a:r>
          </a:p>
        </p:txBody>
      </p:sp>
    </p:spTree>
    <p:extLst>
      <p:ext uri="{BB962C8B-B14F-4D97-AF65-F5344CB8AC3E}">
        <p14:creationId xmlns:p14="http://schemas.microsoft.com/office/powerpoint/2010/main" val="278811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Freeform 121"/>
          <p:cNvSpPr/>
          <p:nvPr/>
        </p:nvSpPr>
        <p:spPr>
          <a:xfrm>
            <a:off x="6677098" y="3581400"/>
            <a:ext cx="5514902" cy="3276600"/>
          </a:xfrm>
          <a:custGeom>
            <a:avLst/>
            <a:gdLst>
              <a:gd name="connsiteX0" fmla="*/ 3439637 w 5514902"/>
              <a:gd name="connsiteY0" fmla="*/ 0 h 3276600"/>
              <a:gd name="connsiteX1" fmla="*/ 5514902 w 5514902"/>
              <a:gd name="connsiteY1" fmla="*/ 1976899 h 3276600"/>
              <a:gd name="connsiteX2" fmla="*/ 5514902 w 5514902"/>
              <a:gd name="connsiteY2" fmla="*/ 3276600 h 3276600"/>
              <a:gd name="connsiteX3" fmla="*/ 0 w 5514902"/>
              <a:gd name="connsiteY3" fmla="*/ 3276600 h 3276600"/>
            </a:gdLst>
            <a:ahLst/>
            <a:cxnLst>
              <a:cxn ang="0">
                <a:pos x="connsiteX0" y="connsiteY0"/>
              </a:cxn>
              <a:cxn ang="0">
                <a:pos x="connsiteX1" y="connsiteY1"/>
              </a:cxn>
              <a:cxn ang="0">
                <a:pos x="connsiteX2" y="connsiteY2"/>
              </a:cxn>
              <a:cxn ang="0">
                <a:pos x="connsiteX3" y="connsiteY3"/>
              </a:cxn>
            </a:cxnLst>
            <a:rect l="l" t="t" r="r" b="b"/>
            <a:pathLst>
              <a:path w="5514902" h="3276600">
                <a:moveTo>
                  <a:pt x="3439637" y="0"/>
                </a:moveTo>
                <a:lnTo>
                  <a:pt x="5514902" y="1976899"/>
                </a:lnTo>
                <a:lnTo>
                  <a:pt x="5514902" y="3276600"/>
                </a:lnTo>
                <a:lnTo>
                  <a:pt x="0" y="32766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p:cNvPicPr>
            <a:picLocks noChangeAspect="1"/>
          </p:cNvPicPr>
          <p:nvPr/>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p:blipFill>
        <p:spPr>
          <a:xfrm>
            <a:off x="3164868" y="0"/>
            <a:ext cx="8842711" cy="6852498"/>
          </a:xfrm>
          <a:custGeom>
            <a:avLst/>
            <a:gdLst>
              <a:gd name="connsiteX0" fmla="*/ 3197855 w 8842711"/>
              <a:gd name="connsiteY0" fmla="*/ 0 h 6852498"/>
              <a:gd name="connsiteX1" fmla="*/ 8842711 w 8842711"/>
              <a:gd name="connsiteY1" fmla="*/ 0 h 6852498"/>
              <a:gd name="connsiteX2" fmla="*/ 5644856 w 8842711"/>
              <a:gd name="connsiteY2" fmla="*/ 6852498 h 6852498"/>
              <a:gd name="connsiteX3" fmla="*/ 0 w 8842711"/>
              <a:gd name="connsiteY3" fmla="*/ 6852498 h 6852498"/>
            </a:gdLst>
            <a:ahLst/>
            <a:cxnLst>
              <a:cxn ang="0">
                <a:pos x="connsiteX0" y="connsiteY0"/>
              </a:cxn>
              <a:cxn ang="0">
                <a:pos x="connsiteX1" y="connsiteY1"/>
              </a:cxn>
              <a:cxn ang="0">
                <a:pos x="connsiteX2" y="connsiteY2"/>
              </a:cxn>
              <a:cxn ang="0">
                <a:pos x="connsiteX3" y="connsiteY3"/>
              </a:cxn>
            </a:cxnLst>
            <a:rect l="l" t="t" r="r" b="b"/>
            <a:pathLst>
              <a:path w="8842711" h="6852498">
                <a:moveTo>
                  <a:pt x="3197855" y="0"/>
                </a:moveTo>
                <a:lnTo>
                  <a:pt x="8842711" y="0"/>
                </a:lnTo>
                <a:lnTo>
                  <a:pt x="5644856" y="6852498"/>
                </a:lnTo>
                <a:lnTo>
                  <a:pt x="0" y="6852498"/>
                </a:lnTo>
                <a:close/>
              </a:path>
            </a:pathLst>
          </a:custGeom>
        </p:spPr>
      </p:pic>
      <p:sp>
        <p:nvSpPr>
          <p:cNvPr id="124" name="Parallelogram 123"/>
          <p:cNvSpPr/>
          <p:nvPr/>
        </p:nvSpPr>
        <p:spPr>
          <a:xfrm>
            <a:off x="3162300" y="0"/>
            <a:ext cx="8845279" cy="6858000"/>
          </a:xfrm>
          <a:prstGeom prst="parallelogram">
            <a:avLst>
              <a:gd name="adj" fmla="val 46667"/>
            </a:avLst>
          </a:prstGeom>
          <a:solidFill>
            <a:srgbClr val="232A3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p:cNvSpPr txBox="1"/>
          <p:nvPr/>
        </p:nvSpPr>
        <p:spPr>
          <a:xfrm>
            <a:off x="2426339" y="1893093"/>
            <a:ext cx="6541078" cy="2462213"/>
          </a:xfrm>
          <a:prstGeom prst="rect">
            <a:avLst/>
          </a:prstGeom>
          <a:noFill/>
        </p:spPr>
        <p:txBody>
          <a:bodyPr wrap="square" lIns="0" tIns="0" rIns="0" bIns="0" rtlCol="0">
            <a:spAutoFit/>
          </a:bodyPr>
          <a:lstStyle/>
          <a:p>
            <a:pPr algn="r"/>
            <a:r>
              <a:rPr lang="en-US" sz="8000" b="1" dirty="0" smtClean="0">
                <a:solidFill>
                  <a:srgbClr val="00B0F0"/>
                </a:solidFill>
                <a:latin typeface="Century Gothic" panose="020B0502020202020204" pitchFamily="34" charset="0"/>
              </a:rPr>
              <a:t>MOBILE APP</a:t>
            </a:r>
          </a:p>
          <a:p>
            <a:pPr algn="r"/>
            <a:r>
              <a:rPr lang="en-US" sz="8000" b="1" dirty="0" smtClean="0">
                <a:solidFill>
                  <a:srgbClr val="00B0F0"/>
                </a:solidFill>
                <a:latin typeface="Century Gothic" panose="020B0502020202020204" pitchFamily="34" charset="0"/>
              </a:rPr>
              <a:t>PROJECTS</a:t>
            </a:r>
            <a:endParaRPr lang="en-US" sz="8000" b="1" dirty="0">
              <a:solidFill>
                <a:srgbClr val="00B0F0"/>
              </a:solidFill>
              <a:latin typeface="Century Gothic" panose="020B0502020202020204" pitchFamily="34" charset="0"/>
            </a:endParaRPr>
          </a:p>
        </p:txBody>
      </p:sp>
      <p:cxnSp>
        <p:nvCxnSpPr>
          <p:cNvPr id="136" name="Straight Connector 135"/>
          <p:cNvCxnSpPr/>
          <p:nvPr/>
        </p:nvCxnSpPr>
        <p:spPr>
          <a:xfrm>
            <a:off x="0" y="3124200"/>
            <a:ext cx="4356100"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7" name="Freeform 136"/>
          <p:cNvSpPr/>
          <p:nvPr/>
        </p:nvSpPr>
        <p:spPr>
          <a:xfrm rot="16200000">
            <a:off x="7310556" y="1485686"/>
            <a:ext cx="6800962" cy="2961928"/>
          </a:xfrm>
          <a:custGeom>
            <a:avLst/>
            <a:gdLst>
              <a:gd name="connsiteX0" fmla="*/ 6800962 w 6800962"/>
              <a:gd name="connsiteY0" fmla="*/ 2961928 h 2961928"/>
              <a:gd name="connsiteX1" fmla="*/ 0 w 6800962"/>
              <a:gd name="connsiteY1" fmla="*/ 2961928 h 2961928"/>
              <a:gd name="connsiteX2" fmla="*/ 3400481 w 6800962"/>
              <a:gd name="connsiteY2" fmla="*/ 0 h 2961928"/>
            </a:gdLst>
            <a:ahLst/>
            <a:cxnLst>
              <a:cxn ang="0">
                <a:pos x="connsiteX0" y="connsiteY0"/>
              </a:cxn>
              <a:cxn ang="0">
                <a:pos x="connsiteX1" y="connsiteY1"/>
              </a:cxn>
              <a:cxn ang="0">
                <a:pos x="connsiteX2" y="connsiteY2"/>
              </a:cxn>
            </a:cxnLst>
            <a:rect l="l" t="t" r="r" b="b"/>
            <a:pathLst>
              <a:path w="6800962" h="2961928">
                <a:moveTo>
                  <a:pt x="6800962" y="2961928"/>
                </a:moveTo>
                <a:lnTo>
                  <a:pt x="0" y="2961928"/>
                </a:lnTo>
                <a:lnTo>
                  <a:pt x="3400481"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2FDEA1AD-B8E0-4BF1-922C-946D2C3782B9}"/>
              </a:ext>
            </a:extLst>
          </p:cNvPr>
          <p:cNvSpPr/>
          <p:nvPr/>
        </p:nvSpPr>
        <p:spPr>
          <a:xfrm rot="3983131">
            <a:off x="10991180" y="-79364"/>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39" name="Rectangle 138"/>
          <p:cNvSpPr/>
          <p:nvPr/>
        </p:nvSpPr>
        <p:spPr>
          <a:xfrm>
            <a:off x="0" y="0"/>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80" y="213324"/>
            <a:ext cx="1695434" cy="480718"/>
          </a:xfrm>
          <a:prstGeom prst="rect">
            <a:avLst/>
          </a:prstGeom>
        </p:spPr>
      </p:pic>
      <p:sp>
        <p:nvSpPr>
          <p:cNvPr id="141" name="Rectangle 140">
            <a:extLst>
              <a:ext uri="{FF2B5EF4-FFF2-40B4-BE49-F238E27FC236}">
                <a16:creationId xmlns:a16="http://schemas.microsoft.com/office/drawing/2014/main" id="{9BD08C1D-5EE9-40F6-9F0F-84E4549CF766}"/>
              </a:ext>
            </a:extLst>
          </p:cNvPr>
          <p:cNvSpPr/>
          <p:nvPr/>
        </p:nvSpPr>
        <p:spPr>
          <a:xfrm rot="2700000">
            <a:off x="-199460" y="1282987"/>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17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20726" b="44163"/>
          <a:stretch/>
        </p:blipFill>
        <p:spPr>
          <a:xfrm>
            <a:off x="0" y="0"/>
            <a:ext cx="12192000" cy="2857500"/>
          </a:xfrm>
          <a:prstGeom prst="rect">
            <a:avLst/>
          </a:prstGeom>
        </p:spPr>
      </p:pic>
      <p:sp>
        <p:nvSpPr>
          <p:cNvPr id="206" name="Slide Number Placeholder 3">
            <a:extLst>
              <a:ext uri="{FF2B5EF4-FFF2-40B4-BE49-F238E27FC236}">
                <a16:creationId xmlns:a16="http://schemas.microsoft.com/office/drawing/2014/main" id="{A3CC6774-07AF-4C11-9C32-507EBE066FFA}"/>
              </a:ext>
            </a:extLst>
          </p:cNvPr>
          <p:cNvSpPr txBox="1">
            <a:spLocks/>
          </p:cNvSpPr>
          <p:nvPr/>
        </p:nvSpPr>
        <p:spPr>
          <a:xfrm>
            <a:off x="11255997" y="6458384"/>
            <a:ext cx="326402" cy="18466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0" name="Rectangle 279">
            <a:extLst>
              <a:ext uri="{FF2B5EF4-FFF2-40B4-BE49-F238E27FC236}">
                <a16:creationId xmlns:a16="http://schemas.microsoft.com/office/drawing/2014/main" id="{473D6A9E-35F8-42AF-AB6A-8B3438772AE4}"/>
              </a:ext>
            </a:extLst>
          </p:cNvPr>
          <p:cNvSpPr/>
          <p:nvPr/>
        </p:nvSpPr>
        <p:spPr>
          <a:xfrm rot="2700000">
            <a:off x="-760781" y="5851734"/>
            <a:ext cx="1397966" cy="1397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Title 1">
            <a:extLst>
              <a:ext uri="{FF2B5EF4-FFF2-40B4-BE49-F238E27FC236}">
                <a16:creationId xmlns:a16="http://schemas.microsoft.com/office/drawing/2014/main" id="{AD37367D-E827-4339-8A6C-241108FC4B60}"/>
              </a:ext>
            </a:extLst>
          </p:cNvPr>
          <p:cNvSpPr txBox="1">
            <a:spLocks/>
          </p:cNvSpPr>
          <p:nvPr/>
        </p:nvSpPr>
        <p:spPr>
          <a:xfrm>
            <a:off x="876300" y="897586"/>
            <a:ext cx="10706100"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chemeClr val="bg1"/>
              </a:solidFill>
            </a:endParaRPr>
          </a:p>
        </p:txBody>
      </p:sp>
      <p:sp>
        <p:nvSpPr>
          <p:cNvPr id="364" name="Slide Number Placeholder 3">
            <a:extLst>
              <a:ext uri="{FF2B5EF4-FFF2-40B4-BE49-F238E27FC236}">
                <a16:creationId xmlns:a16="http://schemas.microsoft.com/office/drawing/2014/main" id="{A3CC6774-07AF-4C11-9C32-507EBE066FFA}"/>
              </a:ext>
            </a:extLst>
          </p:cNvPr>
          <p:cNvSpPr txBox="1">
            <a:spLocks/>
          </p:cNvSpPr>
          <p:nvPr/>
        </p:nvSpPr>
        <p:spPr>
          <a:xfrm>
            <a:off x="11255997" y="6458384"/>
            <a:ext cx="326402" cy="18466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43" name="Rectangle 442">
            <a:extLst>
              <a:ext uri="{FF2B5EF4-FFF2-40B4-BE49-F238E27FC236}">
                <a16:creationId xmlns:a16="http://schemas.microsoft.com/office/drawing/2014/main" id="{CCE4B3E1-9E66-704B-AC6B-CE59CE767888}"/>
              </a:ext>
            </a:extLst>
          </p:cNvPr>
          <p:cNvSpPr/>
          <p:nvPr/>
        </p:nvSpPr>
        <p:spPr>
          <a:xfrm rot="2700000">
            <a:off x="11949043" y="6099052"/>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6" name="Rectangle 5"/>
          <p:cNvSpPr/>
          <p:nvPr/>
        </p:nvSpPr>
        <p:spPr>
          <a:xfrm>
            <a:off x="0" y="0"/>
            <a:ext cx="12192000" cy="2857500"/>
          </a:xfrm>
          <a:prstGeom prst="rect">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Freeform 485">
            <a:extLst>
              <a:ext uri="{FF2B5EF4-FFF2-40B4-BE49-F238E27FC236}">
                <a16:creationId xmlns:a16="http://schemas.microsoft.com/office/drawing/2014/main" id="{95EECA00-7364-42BB-AF9C-1A85D73F7840}"/>
              </a:ext>
            </a:extLst>
          </p:cNvPr>
          <p:cNvSpPr>
            <a:spLocks noChangeAspect="1"/>
          </p:cNvSpPr>
          <p:nvPr/>
        </p:nvSpPr>
        <p:spPr>
          <a:xfrm>
            <a:off x="606351" y="2849058"/>
            <a:ext cx="2191751" cy="1095877"/>
          </a:xfrm>
          <a:custGeom>
            <a:avLst/>
            <a:gdLst>
              <a:gd name="connsiteX0" fmla="*/ 0 w 1876360"/>
              <a:gd name="connsiteY0" fmla="*/ 0 h 938182"/>
              <a:gd name="connsiteX1" fmla="*/ 1876360 w 1876360"/>
              <a:gd name="connsiteY1" fmla="*/ 0 h 938182"/>
              <a:gd name="connsiteX2" fmla="*/ 1876360 w 1876360"/>
              <a:gd name="connsiteY2" fmla="*/ 2 h 938182"/>
              <a:gd name="connsiteX3" fmla="*/ 938180 w 1876360"/>
              <a:gd name="connsiteY3" fmla="*/ 938182 h 938182"/>
              <a:gd name="connsiteX4" fmla="*/ 0 w 1876360"/>
              <a:gd name="connsiteY4" fmla="*/ 2 h 93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60" h="938182">
                <a:moveTo>
                  <a:pt x="0" y="0"/>
                </a:moveTo>
                <a:lnTo>
                  <a:pt x="1876360" y="0"/>
                </a:lnTo>
                <a:lnTo>
                  <a:pt x="1876360" y="2"/>
                </a:lnTo>
                <a:cubicBezTo>
                  <a:pt x="1876360" y="518145"/>
                  <a:pt x="1456323" y="938182"/>
                  <a:pt x="938180" y="938182"/>
                </a:cubicBezTo>
                <a:cubicBezTo>
                  <a:pt x="420037" y="938182"/>
                  <a:pt x="0" y="518145"/>
                  <a:pt x="0" y="2"/>
                </a:cubicBezTo>
                <a:close/>
              </a:path>
            </a:pathLst>
          </a:custGeom>
          <a:solidFill>
            <a:srgbClr val="DE473E"/>
          </a:solidFill>
          <a:ln w="12700" cap="flat" cmpd="sng" algn="ctr">
            <a:noFill/>
            <a:prstDash val="solid"/>
            <a:miter lim="800000"/>
          </a:ln>
          <a:effectLst>
            <a:innerShdw blurRad="114300">
              <a:prstClr val="black">
                <a:alpha val="34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46" name="Oval 5">
            <a:extLst>
              <a:ext uri="{FF2B5EF4-FFF2-40B4-BE49-F238E27FC236}">
                <a16:creationId xmlns:a16="http://schemas.microsoft.com/office/drawing/2014/main" id="{3E2EA7C5-32D5-4514-A2A8-F5DED51685A4}"/>
              </a:ext>
            </a:extLst>
          </p:cNvPr>
          <p:cNvSpPr>
            <a:spLocks noChangeArrowheads="1"/>
          </p:cNvSpPr>
          <p:nvPr/>
        </p:nvSpPr>
        <p:spPr bwMode="auto">
          <a:xfrm>
            <a:off x="917095" y="2059000"/>
            <a:ext cx="1570265" cy="1580120"/>
          </a:xfrm>
          <a:prstGeom prst="ellipse">
            <a:avLst/>
          </a:prstGeom>
          <a:solidFill>
            <a:srgbClr val="DE473E"/>
          </a:solidFill>
          <a:ln w="14288" cap="flat">
            <a:noFill/>
            <a:prstDash val="solid"/>
            <a:miter lim="800000"/>
            <a:headEnd/>
            <a:tailEnd/>
          </a:ln>
          <a:effectLst>
            <a:outerShdw blurRad="63500" sx="102000" sy="102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7" name="Oval 6">
            <a:extLst>
              <a:ext uri="{FF2B5EF4-FFF2-40B4-BE49-F238E27FC236}">
                <a16:creationId xmlns:a16="http://schemas.microsoft.com/office/drawing/2014/main" id="{22212DCB-3B58-4B93-B7F4-FF19B9241A56}"/>
              </a:ext>
            </a:extLst>
          </p:cNvPr>
          <p:cNvSpPr>
            <a:spLocks noChangeArrowheads="1"/>
          </p:cNvSpPr>
          <p:nvPr/>
        </p:nvSpPr>
        <p:spPr bwMode="auto">
          <a:xfrm>
            <a:off x="1133909" y="2277458"/>
            <a:ext cx="1136635" cy="1143205"/>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8" name="Oval 4">
            <a:extLst>
              <a:ext uri="{FF2B5EF4-FFF2-40B4-BE49-F238E27FC236}">
                <a16:creationId xmlns:a16="http://schemas.microsoft.com/office/drawing/2014/main" id="{B10A3656-4DDB-4A0F-861C-9D4E33B265D9}"/>
              </a:ext>
            </a:extLst>
          </p:cNvPr>
          <p:cNvSpPr>
            <a:spLocks noChangeArrowheads="1"/>
          </p:cNvSpPr>
          <p:nvPr/>
        </p:nvSpPr>
        <p:spPr bwMode="auto">
          <a:xfrm>
            <a:off x="2800027" y="1753186"/>
            <a:ext cx="2191750" cy="2191749"/>
          </a:xfrm>
          <a:prstGeom prst="ellipse">
            <a:avLst/>
          </a:prstGeom>
          <a:solidFill>
            <a:schemeClr val="bg1"/>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9" name="Freeform 480">
            <a:extLst>
              <a:ext uri="{FF2B5EF4-FFF2-40B4-BE49-F238E27FC236}">
                <a16:creationId xmlns:a16="http://schemas.microsoft.com/office/drawing/2014/main" id="{919105A1-A4FD-4C25-9A71-FFE7CFD305CC}"/>
              </a:ext>
            </a:extLst>
          </p:cNvPr>
          <p:cNvSpPr>
            <a:spLocks noChangeAspect="1"/>
          </p:cNvSpPr>
          <p:nvPr/>
        </p:nvSpPr>
        <p:spPr>
          <a:xfrm flipV="1">
            <a:off x="2800026" y="1753186"/>
            <a:ext cx="2191751" cy="1095877"/>
          </a:xfrm>
          <a:custGeom>
            <a:avLst/>
            <a:gdLst>
              <a:gd name="connsiteX0" fmla="*/ 0 w 1876360"/>
              <a:gd name="connsiteY0" fmla="*/ 0 h 938182"/>
              <a:gd name="connsiteX1" fmla="*/ 1876360 w 1876360"/>
              <a:gd name="connsiteY1" fmla="*/ 0 h 938182"/>
              <a:gd name="connsiteX2" fmla="*/ 1876360 w 1876360"/>
              <a:gd name="connsiteY2" fmla="*/ 2 h 938182"/>
              <a:gd name="connsiteX3" fmla="*/ 938180 w 1876360"/>
              <a:gd name="connsiteY3" fmla="*/ 938182 h 938182"/>
              <a:gd name="connsiteX4" fmla="*/ 0 w 1876360"/>
              <a:gd name="connsiteY4" fmla="*/ 2 h 93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60" h="938182">
                <a:moveTo>
                  <a:pt x="0" y="0"/>
                </a:moveTo>
                <a:lnTo>
                  <a:pt x="1876360" y="0"/>
                </a:lnTo>
                <a:lnTo>
                  <a:pt x="1876360" y="2"/>
                </a:lnTo>
                <a:cubicBezTo>
                  <a:pt x="1876360" y="518145"/>
                  <a:pt x="1456323" y="938182"/>
                  <a:pt x="938180" y="938182"/>
                </a:cubicBezTo>
                <a:cubicBezTo>
                  <a:pt x="420037" y="938182"/>
                  <a:pt x="0" y="518145"/>
                  <a:pt x="0" y="2"/>
                </a:cubicBezTo>
                <a:close/>
              </a:path>
            </a:pathLst>
          </a:custGeom>
          <a:solidFill>
            <a:srgbClr val="FEA321"/>
          </a:solidFill>
          <a:ln w="12700" cap="flat" cmpd="sng" algn="ctr">
            <a:noFill/>
            <a:prstDash val="solid"/>
            <a:miter lim="800000"/>
          </a:ln>
          <a:effectLst>
            <a:innerShdw blurRad="114300">
              <a:prstClr val="black">
                <a:alpha val="34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50" name="Oval 9">
            <a:extLst>
              <a:ext uri="{FF2B5EF4-FFF2-40B4-BE49-F238E27FC236}">
                <a16:creationId xmlns:a16="http://schemas.microsoft.com/office/drawing/2014/main" id="{B624D748-F060-4838-9D44-45479D9735A3}"/>
              </a:ext>
            </a:extLst>
          </p:cNvPr>
          <p:cNvSpPr>
            <a:spLocks noChangeArrowheads="1"/>
          </p:cNvSpPr>
          <p:nvPr/>
        </p:nvSpPr>
        <p:spPr bwMode="auto">
          <a:xfrm>
            <a:off x="3107484" y="2059000"/>
            <a:ext cx="1576835" cy="1580120"/>
          </a:xfrm>
          <a:prstGeom prst="ellipse">
            <a:avLst/>
          </a:prstGeom>
          <a:solidFill>
            <a:srgbClr val="FEA321"/>
          </a:solidFill>
          <a:ln w="14288" cap="flat">
            <a:noFill/>
            <a:prstDash val="solid"/>
            <a:miter lim="800000"/>
            <a:headEnd/>
            <a:tailEnd/>
          </a:ln>
          <a:effectLst>
            <a:outerShdw blurRad="63500" sx="102000" sy="102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1" name="Oval 10">
            <a:extLst>
              <a:ext uri="{FF2B5EF4-FFF2-40B4-BE49-F238E27FC236}">
                <a16:creationId xmlns:a16="http://schemas.microsoft.com/office/drawing/2014/main" id="{4DDD743B-9108-4B34-872E-836CF5EF44B8}"/>
              </a:ext>
            </a:extLst>
          </p:cNvPr>
          <p:cNvSpPr>
            <a:spLocks noChangeArrowheads="1"/>
          </p:cNvSpPr>
          <p:nvPr/>
        </p:nvSpPr>
        <p:spPr bwMode="auto">
          <a:xfrm>
            <a:off x="3327584" y="2277458"/>
            <a:ext cx="1136635" cy="1143205"/>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3" name="Freeform 475">
            <a:extLst>
              <a:ext uri="{FF2B5EF4-FFF2-40B4-BE49-F238E27FC236}">
                <a16:creationId xmlns:a16="http://schemas.microsoft.com/office/drawing/2014/main" id="{FF92D18A-FF74-4824-824C-DC27E6E8F91C}"/>
              </a:ext>
            </a:extLst>
          </p:cNvPr>
          <p:cNvSpPr>
            <a:spLocks noChangeAspect="1"/>
          </p:cNvSpPr>
          <p:nvPr/>
        </p:nvSpPr>
        <p:spPr>
          <a:xfrm>
            <a:off x="4993700" y="2849058"/>
            <a:ext cx="2191751" cy="1095877"/>
          </a:xfrm>
          <a:custGeom>
            <a:avLst/>
            <a:gdLst>
              <a:gd name="connsiteX0" fmla="*/ 0 w 1876360"/>
              <a:gd name="connsiteY0" fmla="*/ 0 h 938182"/>
              <a:gd name="connsiteX1" fmla="*/ 1876360 w 1876360"/>
              <a:gd name="connsiteY1" fmla="*/ 0 h 938182"/>
              <a:gd name="connsiteX2" fmla="*/ 1876360 w 1876360"/>
              <a:gd name="connsiteY2" fmla="*/ 2 h 938182"/>
              <a:gd name="connsiteX3" fmla="*/ 938180 w 1876360"/>
              <a:gd name="connsiteY3" fmla="*/ 938182 h 938182"/>
              <a:gd name="connsiteX4" fmla="*/ 0 w 1876360"/>
              <a:gd name="connsiteY4" fmla="*/ 2 h 93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60" h="938182">
                <a:moveTo>
                  <a:pt x="0" y="0"/>
                </a:moveTo>
                <a:lnTo>
                  <a:pt x="1876360" y="0"/>
                </a:lnTo>
                <a:lnTo>
                  <a:pt x="1876360" y="2"/>
                </a:lnTo>
                <a:cubicBezTo>
                  <a:pt x="1876360" y="518145"/>
                  <a:pt x="1456323" y="938182"/>
                  <a:pt x="938180" y="938182"/>
                </a:cubicBezTo>
                <a:cubicBezTo>
                  <a:pt x="420037" y="938182"/>
                  <a:pt x="0" y="518145"/>
                  <a:pt x="0" y="2"/>
                </a:cubicBezTo>
                <a:close/>
              </a:path>
            </a:pathLst>
          </a:custGeom>
          <a:solidFill>
            <a:srgbClr val="47ACB4"/>
          </a:solidFill>
          <a:ln w="12700" cap="flat" cmpd="sng" algn="ctr">
            <a:noFill/>
            <a:prstDash val="solid"/>
            <a:miter lim="800000"/>
          </a:ln>
          <a:effectLst>
            <a:innerShdw blurRad="114300">
              <a:prstClr val="black">
                <a:alpha val="34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54" name="Oval 13">
            <a:extLst>
              <a:ext uri="{FF2B5EF4-FFF2-40B4-BE49-F238E27FC236}">
                <a16:creationId xmlns:a16="http://schemas.microsoft.com/office/drawing/2014/main" id="{D956BD75-A69F-4B10-87DC-7C3228B2EBC5}"/>
              </a:ext>
            </a:extLst>
          </p:cNvPr>
          <p:cNvSpPr>
            <a:spLocks noChangeArrowheads="1"/>
          </p:cNvSpPr>
          <p:nvPr/>
        </p:nvSpPr>
        <p:spPr bwMode="auto">
          <a:xfrm>
            <a:off x="5299516" y="2059000"/>
            <a:ext cx="1580121" cy="1580120"/>
          </a:xfrm>
          <a:prstGeom prst="ellipse">
            <a:avLst/>
          </a:prstGeom>
          <a:solidFill>
            <a:srgbClr val="47ACB4"/>
          </a:solidFill>
          <a:ln w="14288" cap="flat">
            <a:noFill/>
            <a:prstDash val="solid"/>
            <a:miter lim="800000"/>
            <a:headEnd/>
            <a:tailEnd/>
          </a:ln>
          <a:effectLst>
            <a:outerShdw blurRad="63500" sx="102000" sy="102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5" name="Oval 14">
            <a:extLst>
              <a:ext uri="{FF2B5EF4-FFF2-40B4-BE49-F238E27FC236}">
                <a16:creationId xmlns:a16="http://schemas.microsoft.com/office/drawing/2014/main" id="{E79DF461-FBA3-4388-9C5B-ED8B8CD67D14}"/>
              </a:ext>
            </a:extLst>
          </p:cNvPr>
          <p:cNvSpPr>
            <a:spLocks noChangeArrowheads="1"/>
          </p:cNvSpPr>
          <p:nvPr/>
        </p:nvSpPr>
        <p:spPr bwMode="auto">
          <a:xfrm>
            <a:off x="5522900" y="2277458"/>
            <a:ext cx="1133351" cy="1143205"/>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6" name="Oval 4">
            <a:extLst>
              <a:ext uri="{FF2B5EF4-FFF2-40B4-BE49-F238E27FC236}">
                <a16:creationId xmlns:a16="http://schemas.microsoft.com/office/drawing/2014/main" id="{5DE5B589-A9E5-402F-B97F-A31B289FDD16}"/>
              </a:ext>
            </a:extLst>
          </p:cNvPr>
          <p:cNvSpPr>
            <a:spLocks noChangeArrowheads="1"/>
          </p:cNvSpPr>
          <p:nvPr/>
        </p:nvSpPr>
        <p:spPr bwMode="auto">
          <a:xfrm>
            <a:off x="7187375" y="1753186"/>
            <a:ext cx="2191750" cy="2191749"/>
          </a:xfrm>
          <a:prstGeom prst="ellipse">
            <a:avLst/>
          </a:prstGeom>
          <a:solidFill>
            <a:schemeClr val="bg1"/>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7" name="Freeform 470">
            <a:extLst>
              <a:ext uri="{FF2B5EF4-FFF2-40B4-BE49-F238E27FC236}">
                <a16:creationId xmlns:a16="http://schemas.microsoft.com/office/drawing/2014/main" id="{60F57FA5-32CC-483C-9E98-5DF83AB34412}"/>
              </a:ext>
            </a:extLst>
          </p:cNvPr>
          <p:cNvSpPr>
            <a:spLocks noChangeAspect="1"/>
          </p:cNvSpPr>
          <p:nvPr/>
        </p:nvSpPr>
        <p:spPr>
          <a:xfrm flipV="1">
            <a:off x="7187374" y="1753186"/>
            <a:ext cx="2191751" cy="1095877"/>
          </a:xfrm>
          <a:custGeom>
            <a:avLst/>
            <a:gdLst>
              <a:gd name="connsiteX0" fmla="*/ 0 w 1876360"/>
              <a:gd name="connsiteY0" fmla="*/ 0 h 938182"/>
              <a:gd name="connsiteX1" fmla="*/ 1876360 w 1876360"/>
              <a:gd name="connsiteY1" fmla="*/ 0 h 938182"/>
              <a:gd name="connsiteX2" fmla="*/ 1876360 w 1876360"/>
              <a:gd name="connsiteY2" fmla="*/ 2 h 938182"/>
              <a:gd name="connsiteX3" fmla="*/ 938180 w 1876360"/>
              <a:gd name="connsiteY3" fmla="*/ 938182 h 938182"/>
              <a:gd name="connsiteX4" fmla="*/ 0 w 1876360"/>
              <a:gd name="connsiteY4" fmla="*/ 2 h 93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60" h="938182">
                <a:moveTo>
                  <a:pt x="0" y="0"/>
                </a:moveTo>
                <a:lnTo>
                  <a:pt x="1876360" y="0"/>
                </a:lnTo>
                <a:lnTo>
                  <a:pt x="1876360" y="2"/>
                </a:lnTo>
                <a:cubicBezTo>
                  <a:pt x="1876360" y="518145"/>
                  <a:pt x="1456323" y="938182"/>
                  <a:pt x="938180" y="938182"/>
                </a:cubicBezTo>
                <a:cubicBezTo>
                  <a:pt x="420037" y="938182"/>
                  <a:pt x="0" y="518145"/>
                  <a:pt x="0" y="2"/>
                </a:cubicBezTo>
                <a:close/>
              </a:path>
            </a:pathLst>
          </a:custGeom>
          <a:solidFill>
            <a:srgbClr val="454054"/>
          </a:solidFill>
          <a:ln w="12700" cap="flat" cmpd="sng" algn="ctr">
            <a:noFill/>
            <a:prstDash val="solid"/>
            <a:miter lim="800000"/>
          </a:ln>
          <a:effectLst>
            <a:innerShdw blurRad="114300">
              <a:prstClr val="black">
                <a:alpha val="34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58" name="Oval 17">
            <a:extLst>
              <a:ext uri="{FF2B5EF4-FFF2-40B4-BE49-F238E27FC236}">
                <a16:creationId xmlns:a16="http://schemas.microsoft.com/office/drawing/2014/main" id="{7F370940-44AA-463F-A2D0-9EDA663544F3}"/>
              </a:ext>
            </a:extLst>
          </p:cNvPr>
          <p:cNvSpPr>
            <a:spLocks noChangeArrowheads="1"/>
          </p:cNvSpPr>
          <p:nvPr/>
        </p:nvSpPr>
        <p:spPr bwMode="auto">
          <a:xfrm>
            <a:off x="7494832" y="2059000"/>
            <a:ext cx="1576835" cy="1580120"/>
          </a:xfrm>
          <a:prstGeom prst="ellipse">
            <a:avLst/>
          </a:prstGeom>
          <a:solidFill>
            <a:srgbClr val="454054"/>
          </a:solidFill>
          <a:ln w="14288" cap="flat">
            <a:noFill/>
            <a:prstDash val="solid"/>
            <a:miter lim="800000"/>
            <a:headEnd/>
            <a:tailEnd/>
          </a:ln>
          <a:effectLst>
            <a:outerShdw blurRad="63500" sx="102000" sy="102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9" name="Oval 18">
            <a:extLst>
              <a:ext uri="{FF2B5EF4-FFF2-40B4-BE49-F238E27FC236}">
                <a16:creationId xmlns:a16="http://schemas.microsoft.com/office/drawing/2014/main" id="{A178D938-B103-414A-861C-CF1271C7ED09}"/>
              </a:ext>
            </a:extLst>
          </p:cNvPr>
          <p:cNvSpPr>
            <a:spLocks noChangeArrowheads="1"/>
          </p:cNvSpPr>
          <p:nvPr/>
        </p:nvSpPr>
        <p:spPr bwMode="auto">
          <a:xfrm>
            <a:off x="7714932" y="2277458"/>
            <a:ext cx="1136635" cy="1143205"/>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460" name="Group 459">
            <a:extLst>
              <a:ext uri="{FF2B5EF4-FFF2-40B4-BE49-F238E27FC236}">
                <a16:creationId xmlns:a16="http://schemas.microsoft.com/office/drawing/2014/main" id="{7CC5602B-ACA0-4297-AAB7-439ADD72A88B}"/>
              </a:ext>
            </a:extLst>
          </p:cNvPr>
          <p:cNvGrpSpPr/>
          <p:nvPr/>
        </p:nvGrpSpPr>
        <p:grpSpPr>
          <a:xfrm>
            <a:off x="1702225" y="4048027"/>
            <a:ext cx="6575248" cy="571600"/>
            <a:chOff x="1473288" y="4107776"/>
            <a:chExt cx="6191984" cy="682989"/>
          </a:xfrm>
        </p:grpSpPr>
        <p:cxnSp>
          <p:nvCxnSpPr>
            <p:cNvPr id="461" name="Straight Connector 460">
              <a:extLst>
                <a:ext uri="{FF2B5EF4-FFF2-40B4-BE49-F238E27FC236}">
                  <a16:creationId xmlns:a16="http://schemas.microsoft.com/office/drawing/2014/main" id="{5B56EE5C-E0DA-4B0E-A6BC-44D7B5F14920}"/>
                </a:ext>
              </a:extLst>
            </p:cNvPr>
            <p:cNvCxnSpPr/>
            <p:nvPr/>
          </p:nvCxnSpPr>
          <p:spPr>
            <a:xfrm flipH="1">
              <a:off x="1473288" y="4107776"/>
              <a:ext cx="1" cy="682989"/>
            </a:xfrm>
            <a:prstGeom prst="line">
              <a:avLst/>
            </a:prstGeom>
            <a:noFill/>
            <a:ln w="6350" cap="flat" cmpd="sng" algn="ctr">
              <a:solidFill>
                <a:sysClr val="windowText" lastClr="000000">
                  <a:lumMod val="65000"/>
                  <a:lumOff val="35000"/>
                </a:sysClr>
              </a:solidFill>
              <a:prstDash val="solid"/>
              <a:miter lim="800000"/>
              <a:headEnd type="oval" w="med" len="med"/>
              <a:tailEnd type="oval" w="med" len="med"/>
            </a:ln>
            <a:effectLst/>
          </p:spPr>
        </p:cxnSp>
        <p:cxnSp>
          <p:nvCxnSpPr>
            <p:cNvPr id="462" name="Straight Connector 461">
              <a:extLst>
                <a:ext uri="{FF2B5EF4-FFF2-40B4-BE49-F238E27FC236}">
                  <a16:creationId xmlns:a16="http://schemas.microsoft.com/office/drawing/2014/main" id="{E1827493-1866-4626-B4EA-A6F4E943819E}"/>
                </a:ext>
              </a:extLst>
            </p:cNvPr>
            <p:cNvCxnSpPr/>
            <p:nvPr/>
          </p:nvCxnSpPr>
          <p:spPr>
            <a:xfrm flipH="1">
              <a:off x="3537283" y="4107776"/>
              <a:ext cx="1" cy="682989"/>
            </a:xfrm>
            <a:prstGeom prst="line">
              <a:avLst/>
            </a:prstGeom>
            <a:noFill/>
            <a:ln w="6350" cap="flat" cmpd="sng" algn="ctr">
              <a:solidFill>
                <a:sysClr val="windowText" lastClr="000000">
                  <a:lumMod val="65000"/>
                  <a:lumOff val="35000"/>
                </a:sysClr>
              </a:solidFill>
              <a:prstDash val="solid"/>
              <a:miter lim="800000"/>
              <a:headEnd type="oval" w="med" len="med"/>
              <a:tailEnd type="oval" w="med" len="med"/>
            </a:ln>
            <a:effectLst/>
          </p:spPr>
        </p:cxnSp>
        <p:cxnSp>
          <p:nvCxnSpPr>
            <p:cNvPr id="463" name="Straight Connector 462">
              <a:extLst>
                <a:ext uri="{FF2B5EF4-FFF2-40B4-BE49-F238E27FC236}">
                  <a16:creationId xmlns:a16="http://schemas.microsoft.com/office/drawing/2014/main" id="{F21770DE-E670-480A-9607-3C7032778946}"/>
                </a:ext>
              </a:extLst>
            </p:cNvPr>
            <p:cNvCxnSpPr/>
            <p:nvPr/>
          </p:nvCxnSpPr>
          <p:spPr>
            <a:xfrm flipH="1">
              <a:off x="5601277" y="4107776"/>
              <a:ext cx="1" cy="682989"/>
            </a:xfrm>
            <a:prstGeom prst="line">
              <a:avLst/>
            </a:prstGeom>
            <a:noFill/>
            <a:ln w="6350" cap="flat" cmpd="sng" algn="ctr">
              <a:solidFill>
                <a:sysClr val="windowText" lastClr="000000">
                  <a:lumMod val="65000"/>
                  <a:lumOff val="35000"/>
                </a:sysClr>
              </a:solidFill>
              <a:prstDash val="solid"/>
              <a:miter lim="800000"/>
              <a:headEnd type="oval" w="med" len="med"/>
              <a:tailEnd type="oval" w="med" len="med"/>
            </a:ln>
            <a:effectLst/>
          </p:spPr>
        </p:cxnSp>
        <p:cxnSp>
          <p:nvCxnSpPr>
            <p:cNvPr id="464" name="Straight Connector 463">
              <a:extLst>
                <a:ext uri="{FF2B5EF4-FFF2-40B4-BE49-F238E27FC236}">
                  <a16:creationId xmlns:a16="http://schemas.microsoft.com/office/drawing/2014/main" id="{4AF69EC6-0D87-4686-AE34-35157FDD2F08}"/>
                </a:ext>
              </a:extLst>
            </p:cNvPr>
            <p:cNvCxnSpPr/>
            <p:nvPr/>
          </p:nvCxnSpPr>
          <p:spPr>
            <a:xfrm flipH="1">
              <a:off x="7665271" y="4107776"/>
              <a:ext cx="1" cy="682989"/>
            </a:xfrm>
            <a:prstGeom prst="line">
              <a:avLst/>
            </a:prstGeom>
            <a:noFill/>
            <a:ln w="6350" cap="flat" cmpd="sng" algn="ctr">
              <a:solidFill>
                <a:sysClr val="windowText" lastClr="000000">
                  <a:lumMod val="65000"/>
                  <a:lumOff val="35000"/>
                </a:sysClr>
              </a:solidFill>
              <a:prstDash val="solid"/>
              <a:miter lim="800000"/>
              <a:headEnd type="oval" w="med" len="med"/>
              <a:tailEnd type="oval" w="med" len="med"/>
            </a:ln>
            <a:effectLst/>
          </p:spPr>
        </p:cxnSp>
      </p:grpSp>
      <p:sp>
        <p:nvSpPr>
          <p:cNvPr id="465" name="TextBox 464">
            <a:extLst>
              <a:ext uri="{FF2B5EF4-FFF2-40B4-BE49-F238E27FC236}">
                <a16:creationId xmlns:a16="http://schemas.microsoft.com/office/drawing/2014/main" id="{BCFD0C19-E0A2-4925-9B61-B12F24EC5D84}"/>
              </a:ext>
            </a:extLst>
          </p:cNvPr>
          <p:cNvSpPr txBox="1"/>
          <p:nvPr/>
        </p:nvSpPr>
        <p:spPr>
          <a:xfrm>
            <a:off x="750513" y="5027036"/>
            <a:ext cx="1903427" cy="769441"/>
          </a:xfrm>
          <a:prstGeom prst="rect">
            <a:avLst/>
          </a:prstGeom>
          <a:noFill/>
          <a:ln w="6350">
            <a:noFill/>
            <a:prstDash val="dash"/>
          </a:ln>
        </p:spPr>
        <p:txBody>
          <a:bodyPr wrap="square" lIns="0" tIns="0" rIns="0" bIns="0" rtlCol="0">
            <a:spAutoFit/>
          </a:bodyPr>
          <a:lstStyle/>
          <a:p>
            <a:pPr lvl="0" algn="ctr">
              <a:defRPr/>
            </a:pPr>
            <a:r>
              <a:rPr lang="en-US" sz="1000" dirty="0"/>
              <a:t>Python, and PHP are popular Back End languages to develop and maintain the Back End logic that efficiently pulls the data to fulfill a request of the user.</a:t>
            </a:r>
            <a:endParaRPr lang="en-US" sz="1000" dirty="0"/>
          </a:p>
        </p:txBody>
      </p:sp>
      <p:sp>
        <p:nvSpPr>
          <p:cNvPr id="466" name="TextBox 465">
            <a:extLst>
              <a:ext uri="{FF2B5EF4-FFF2-40B4-BE49-F238E27FC236}">
                <a16:creationId xmlns:a16="http://schemas.microsoft.com/office/drawing/2014/main" id="{1C145A0E-C209-49BA-9224-111932DE11D6}"/>
              </a:ext>
            </a:extLst>
          </p:cNvPr>
          <p:cNvSpPr txBox="1"/>
          <p:nvPr/>
        </p:nvSpPr>
        <p:spPr>
          <a:xfrm>
            <a:off x="750513" y="4745081"/>
            <a:ext cx="1903427" cy="246221"/>
          </a:xfrm>
          <a:prstGeom prst="rect">
            <a:avLst/>
          </a:prstGeom>
          <a:noFill/>
          <a:ln w="6350">
            <a:noFill/>
            <a:prstDash val="dash"/>
          </a:ln>
        </p:spPr>
        <p:txBody>
          <a:bodyPr wrap="square" lIns="0" tIns="0" rIns="0" bIns="0" rtlCol="0">
            <a:spAutoFit/>
          </a:bodyPr>
          <a:lstStyle/>
          <a:p>
            <a:pPr lvl="0" algn="ctr">
              <a:defRPr/>
            </a:pPr>
            <a:r>
              <a:rPr lang="en-US" sz="1600" b="1" kern="0" dirty="0" smtClean="0">
                <a:solidFill>
                  <a:srgbClr val="DE473E"/>
                </a:solidFill>
                <a:latin typeface="+mj-lt"/>
              </a:rPr>
              <a:t>Back End Technologies</a:t>
            </a:r>
            <a:endParaRPr lang="en-US" sz="1600" b="1" kern="0" dirty="0">
              <a:solidFill>
                <a:srgbClr val="DE473E"/>
              </a:solidFill>
              <a:latin typeface="+mj-lt"/>
            </a:endParaRPr>
          </a:p>
        </p:txBody>
      </p:sp>
      <p:sp>
        <p:nvSpPr>
          <p:cNvPr id="467" name="TextBox 466">
            <a:extLst>
              <a:ext uri="{FF2B5EF4-FFF2-40B4-BE49-F238E27FC236}">
                <a16:creationId xmlns:a16="http://schemas.microsoft.com/office/drawing/2014/main" id="{D2F44E14-1E28-4210-BC7F-C35A310CADA6}"/>
              </a:ext>
            </a:extLst>
          </p:cNvPr>
          <p:cNvSpPr txBox="1"/>
          <p:nvPr/>
        </p:nvSpPr>
        <p:spPr>
          <a:xfrm>
            <a:off x="2944188" y="5027036"/>
            <a:ext cx="1903427" cy="769441"/>
          </a:xfrm>
          <a:prstGeom prst="rect">
            <a:avLst/>
          </a:prstGeom>
          <a:noFill/>
          <a:ln w="6350">
            <a:noFill/>
            <a:prstDash val="dash"/>
          </a:ln>
        </p:spPr>
        <p:txBody>
          <a:bodyPr wrap="square" lIns="0" tIns="0" rIns="0" bIns="0" rtlCol="0">
            <a:spAutoFit/>
          </a:bodyPr>
          <a:lstStyle/>
          <a:p>
            <a:pPr lvl="0" algn="ctr">
              <a:defRPr/>
            </a:pPr>
            <a:r>
              <a:rPr lang="en-US" sz="1000" dirty="0"/>
              <a:t>Get the most elegant and efficient solutions built on proven methodologies! In today's era, mobile apps have taken an immortal place.</a:t>
            </a:r>
            <a:endParaRPr kumimoji="0" lang="en-US" sz="1000" b="0" i="0" u="none" strike="noStrike" kern="0" cap="none" spc="0" normalizeH="0" baseline="0" noProof="0" dirty="0">
              <a:ln>
                <a:noFill/>
              </a:ln>
              <a:solidFill>
                <a:prstClr val="black">
                  <a:lumMod val="75000"/>
                  <a:lumOff val="25000"/>
                </a:prstClr>
              </a:solidFill>
              <a:effectLst/>
              <a:uLnTx/>
              <a:uFillTx/>
            </a:endParaRPr>
          </a:p>
        </p:txBody>
      </p:sp>
      <p:sp>
        <p:nvSpPr>
          <p:cNvPr id="468" name="TextBox 467">
            <a:extLst>
              <a:ext uri="{FF2B5EF4-FFF2-40B4-BE49-F238E27FC236}">
                <a16:creationId xmlns:a16="http://schemas.microsoft.com/office/drawing/2014/main" id="{80563E5B-2F22-4F4C-8B52-DEE8401B39EA}"/>
              </a:ext>
            </a:extLst>
          </p:cNvPr>
          <p:cNvSpPr txBox="1"/>
          <p:nvPr/>
        </p:nvSpPr>
        <p:spPr>
          <a:xfrm>
            <a:off x="2944188" y="4745081"/>
            <a:ext cx="1903427" cy="246221"/>
          </a:xfrm>
          <a:prstGeom prst="rect">
            <a:avLst/>
          </a:prstGeom>
          <a:noFill/>
          <a:ln w="6350">
            <a:noFill/>
            <a:prstDash val="dash"/>
          </a:ln>
        </p:spPr>
        <p:txBody>
          <a:bodyPr wrap="square" lIns="0" tIns="0" rIns="0" bIns="0" rtlCol="0">
            <a:spAutoFit/>
          </a:bodyPr>
          <a:lstStyle/>
          <a:p>
            <a:pPr lvl="0" algn="ctr">
              <a:defRPr/>
            </a:pPr>
            <a:r>
              <a:rPr lang="en-US" sz="1600" b="1" kern="0" dirty="0" smtClean="0">
                <a:solidFill>
                  <a:srgbClr val="FEA321"/>
                </a:solidFill>
                <a:latin typeface="+mj-lt"/>
              </a:rPr>
              <a:t>Mobile Application</a:t>
            </a:r>
            <a:endParaRPr lang="en-US" sz="1600" b="1" kern="0" dirty="0">
              <a:solidFill>
                <a:srgbClr val="FEA321"/>
              </a:solidFill>
              <a:latin typeface="+mj-lt"/>
            </a:endParaRPr>
          </a:p>
        </p:txBody>
      </p:sp>
      <p:sp>
        <p:nvSpPr>
          <p:cNvPr id="469" name="TextBox 468">
            <a:extLst>
              <a:ext uri="{FF2B5EF4-FFF2-40B4-BE49-F238E27FC236}">
                <a16:creationId xmlns:a16="http://schemas.microsoft.com/office/drawing/2014/main" id="{84232DE5-6E28-48BA-BA72-6A32D238B2C2}"/>
              </a:ext>
            </a:extLst>
          </p:cNvPr>
          <p:cNvSpPr txBox="1"/>
          <p:nvPr/>
        </p:nvSpPr>
        <p:spPr>
          <a:xfrm>
            <a:off x="5137862" y="5027036"/>
            <a:ext cx="1903427" cy="923330"/>
          </a:xfrm>
          <a:prstGeom prst="rect">
            <a:avLst/>
          </a:prstGeom>
          <a:noFill/>
          <a:ln w="6350">
            <a:noFill/>
            <a:prstDash val="dash"/>
          </a:ln>
        </p:spPr>
        <p:txBody>
          <a:bodyPr wrap="square" lIns="0" tIns="0" rIns="0" bIns="0" rtlCol="0">
            <a:spAutoFit/>
          </a:bodyPr>
          <a:lstStyle/>
          <a:p>
            <a:pPr lvl="0" algn="ctr">
              <a:defRPr/>
            </a:pPr>
            <a:r>
              <a:rPr lang="en-US" sz="1000" dirty="0"/>
              <a:t>With the increasing trends, we offer a front end with best </a:t>
            </a:r>
            <a:r>
              <a:rPr lang="en-IN" sz="1000" dirty="0"/>
              <a:t>HTML5, CSS, and JavaScript</a:t>
            </a:r>
            <a:r>
              <a:rPr lang="en-US" sz="1000" dirty="0"/>
              <a:t> for creative design services to cater to your business needs which ensures a great user experience</a:t>
            </a:r>
            <a:endParaRPr lang="en-US" sz="1000" dirty="0"/>
          </a:p>
        </p:txBody>
      </p:sp>
      <p:sp>
        <p:nvSpPr>
          <p:cNvPr id="470" name="TextBox 469">
            <a:extLst>
              <a:ext uri="{FF2B5EF4-FFF2-40B4-BE49-F238E27FC236}">
                <a16:creationId xmlns:a16="http://schemas.microsoft.com/office/drawing/2014/main" id="{2A05088D-2CBE-4788-9F83-97087785DB31}"/>
              </a:ext>
            </a:extLst>
          </p:cNvPr>
          <p:cNvSpPr txBox="1"/>
          <p:nvPr/>
        </p:nvSpPr>
        <p:spPr>
          <a:xfrm>
            <a:off x="5137862" y="4745081"/>
            <a:ext cx="1903427" cy="246221"/>
          </a:xfrm>
          <a:prstGeom prst="rect">
            <a:avLst/>
          </a:prstGeom>
          <a:noFill/>
          <a:ln w="6350">
            <a:noFill/>
            <a:prstDash val="dash"/>
          </a:ln>
        </p:spPr>
        <p:txBody>
          <a:bodyPr wrap="square" lIns="0" tIns="0" rIns="0" bIns="0" rtlCol="0">
            <a:spAutoFit/>
          </a:bodyPr>
          <a:lstStyle/>
          <a:p>
            <a:pPr lvl="0" algn="ctr">
              <a:defRPr/>
            </a:pPr>
            <a:r>
              <a:rPr lang="en-US" sz="1600" b="1" kern="0" dirty="0" smtClean="0">
                <a:solidFill>
                  <a:srgbClr val="47ACB4"/>
                </a:solidFill>
                <a:latin typeface="+mj-lt"/>
              </a:rPr>
              <a:t>Front End Technologies</a:t>
            </a:r>
            <a:endParaRPr lang="en-US" sz="1600" b="1" kern="0" dirty="0">
              <a:solidFill>
                <a:srgbClr val="47ACB4"/>
              </a:solidFill>
              <a:latin typeface="+mj-lt"/>
            </a:endParaRPr>
          </a:p>
        </p:txBody>
      </p:sp>
      <p:sp>
        <p:nvSpPr>
          <p:cNvPr id="471" name="TextBox 470">
            <a:extLst>
              <a:ext uri="{FF2B5EF4-FFF2-40B4-BE49-F238E27FC236}">
                <a16:creationId xmlns:a16="http://schemas.microsoft.com/office/drawing/2014/main" id="{F38075A7-0FFB-40C0-B488-C2E3F6AAEA48}"/>
              </a:ext>
            </a:extLst>
          </p:cNvPr>
          <p:cNvSpPr txBox="1"/>
          <p:nvPr/>
        </p:nvSpPr>
        <p:spPr>
          <a:xfrm>
            <a:off x="7331536" y="5027036"/>
            <a:ext cx="1903427" cy="923330"/>
          </a:xfrm>
          <a:prstGeom prst="rect">
            <a:avLst/>
          </a:prstGeom>
          <a:noFill/>
          <a:ln w="6350">
            <a:noFill/>
            <a:prstDash val="dash"/>
          </a:ln>
        </p:spPr>
        <p:txBody>
          <a:bodyPr wrap="square" lIns="0" tIns="0" rIns="0" bIns="0" rtlCol="0">
            <a:spAutoFit/>
          </a:bodyPr>
          <a:lstStyle/>
          <a:p>
            <a:pPr lvl="0" algn="ctr">
              <a:defRPr/>
            </a:pPr>
            <a:r>
              <a:rPr lang="en-US" sz="1000" dirty="0"/>
              <a:t>Leveraging Big Data, Analytics, Machine Learning, Artificial Intelligence, and other disruptive technologies, to glean tangible insights from this deluge of information. </a:t>
            </a:r>
            <a:endParaRPr lang="en-US" sz="1000" dirty="0"/>
          </a:p>
        </p:txBody>
      </p:sp>
      <p:sp>
        <p:nvSpPr>
          <p:cNvPr id="472" name="TextBox 471">
            <a:extLst>
              <a:ext uri="{FF2B5EF4-FFF2-40B4-BE49-F238E27FC236}">
                <a16:creationId xmlns:a16="http://schemas.microsoft.com/office/drawing/2014/main" id="{D2111311-2C20-4086-AB6B-5C73C5818DD4}"/>
              </a:ext>
            </a:extLst>
          </p:cNvPr>
          <p:cNvSpPr txBox="1"/>
          <p:nvPr/>
        </p:nvSpPr>
        <p:spPr>
          <a:xfrm>
            <a:off x="7331536" y="4745081"/>
            <a:ext cx="1903427" cy="246221"/>
          </a:xfrm>
          <a:prstGeom prst="rect">
            <a:avLst/>
          </a:prstGeom>
          <a:noFill/>
          <a:ln w="6350">
            <a:noFill/>
            <a:prstDash val="dash"/>
          </a:ln>
        </p:spPr>
        <p:txBody>
          <a:bodyPr wrap="square" lIns="0" tIns="0" rIns="0" bIns="0" rtlCol="0">
            <a:spAutoFit/>
          </a:bodyPr>
          <a:lstStyle/>
          <a:p>
            <a:pPr lvl="0" algn="ctr">
              <a:defRPr/>
            </a:pPr>
            <a:r>
              <a:rPr lang="en-US" sz="1600" b="1" kern="0" dirty="0" smtClean="0">
                <a:solidFill>
                  <a:srgbClr val="454054"/>
                </a:solidFill>
                <a:latin typeface="+mj-lt"/>
              </a:rPr>
              <a:t>IOT</a:t>
            </a:r>
            <a:endParaRPr lang="en-US" sz="1600" b="1" kern="0" dirty="0">
              <a:solidFill>
                <a:srgbClr val="454054"/>
              </a:solidFill>
              <a:latin typeface="+mj-lt"/>
            </a:endParaRPr>
          </a:p>
        </p:txBody>
      </p:sp>
      <p:sp>
        <p:nvSpPr>
          <p:cNvPr id="474" name="Freeform 485">
            <a:extLst>
              <a:ext uri="{FF2B5EF4-FFF2-40B4-BE49-F238E27FC236}">
                <a16:creationId xmlns:a16="http://schemas.microsoft.com/office/drawing/2014/main" id="{46AE0149-4BBD-4ECF-85FC-79A74F7F6010}"/>
              </a:ext>
            </a:extLst>
          </p:cNvPr>
          <p:cNvSpPr>
            <a:spLocks noChangeAspect="1"/>
          </p:cNvSpPr>
          <p:nvPr/>
        </p:nvSpPr>
        <p:spPr>
          <a:xfrm>
            <a:off x="9400173" y="2849058"/>
            <a:ext cx="2191751" cy="1095877"/>
          </a:xfrm>
          <a:custGeom>
            <a:avLst/>
            <a:gdLst>
              <a:gd name="connsiteX0" fmla="*/ 0 w 1876360"/>
              <a:gd name="connsiteY0" fmla="*/ 0 h 938182"/>
              <a:gd name="connsiteX1" fmla="*/ 1876360 w 1876360"/>
              <a:gd name="connsiteY1" fmla="*/ 0 h 938182"/>
              <a:gd name="connsiteX2" fmla="*/ 1876360 w 1876360"/>
              <a:gd name="connsiteY2" fmla="*/ 2 h 938182"/>
              <a:gd name="connsiteX3" fmla="*/ 938180 w 1876360"/>
              <a:gd name="connsiteY3" fmla="*/ 938182 h 938182"/>
              <a:gd name="connsiteX4" fmla="*/ 0 w 1876360"/>
              <a:gd name="connsiteY4" fmla="*/ 2 h 93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60" h="938182">
                <a:moveTo>
                  <a:pt x="0" y="0"/>
                </a:moveTo>
                <a:lnTo>
                  <a:pt x="1876360" y="0"/>
                </a:lnTo>
                <a:lnTo>
                  <a:pt x="1876360" y="2"/>
                </a:lnTo>
                <a:cubicBezTo>
                  <a:pt x="1876360" y="518145"/>
                  <a:pt x="1456323" y="938182"/>
                  <a:pt x="938180" y="938182"/>
                </a:cubicBezTo>
                <a:cubicBezTo>
                  <a:pt x="420037" y="938182"/>
                  <a:pt x="0" y="518145"/>
                  <a:pt x="0" y="2"/>
                </a:cubicBezTo>
                <a:close/>
              </a:path>
            </a:pathLst>
          </a:custGeom>
          <a:solidFill>
            <a:srgbClr val="894379"/>
          </a:solidFill>
          <a:ln w="12700" cap="flat" cmpd="sng" algn="ctr">
            <a:noFill/>
            <a:prstDash val="solid"/>
            <a:miter lim="800000"/>
          </a:ln>
          <a:effectLst>
            <a:innerShdw blurRad="114300">
              <a:prstClr val="black">
                <a:alpha val="34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75" name="Oval 5">
            <a:extLst>
              <a:ext uri="{FF2B5EF4-FFF2-40B4-BE49-F238E27FC236}">
                <a16:creationId xmlns:a16="http://schemas.microsoft.com/office/drawing/2014/main" id="{5EF35E57-A838-4705-A1E2-107247D79B59}"/>
              </a:ext>
            </a:extLst>
          </p:cNvPr>
          <p:cNvSpPr>
            <a:spLocks noChangeArrowheads="1"/>
          </p:cNvSpPr>
          <p:nvPr/>
        </p:nvSpPr>
        <p:spPr bwMode="auto">
          <a:xfrm>
            <a:off x="9710917" y="2059000"/>
            <a:ext cx="1570265" cy="1580120"/>
          </a:xfrm>
          <a:prstGeom prst="ellipse">
            <a:avLst/>
          </a:prstGeom>
          <a:solidFill>
            <a:srgbClr val="894379"/>
          </a:solidFill>
          <a:ln w="14288" cap="flat">
            <a:noFill/>
            <a:prstDash val="solid"/>
            <a:miter lim="800000"/>
            <a:headEnd/>
            <a:tailEnd/>
          </a:ln>
          <a:effectLst>
            <a:outerShdw blurRad="63500" sx="102000" sy="102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6" name="Oval 6">
            <a:extLst>
              <a:ext uri="{FF2B5EF4-FFF2-40B4-BE49-F238E27FC236}">
                <a16:creationId xmlns:a16="http://schemas.microsoft.com/office/drawing/2014/main" id="{DEE49DD9-23B7-4D4C-8D77-CB6CDF4BCB80}"/>
              </a:ext>
            </a:extLst>
          </p:cNvPr>
          <p:cNvSpPr>
            <a:spLocks noChangeArrowheads="1"/>
          </p:cNvSpPr>
          <p:nvPr/>
        </p:nvSpPr>
        <p:spPr bwMode="auto">
          <a:xfrm>
            <a:off x="9927731" y="2277458"/>
            <a:ext cx="1136635" cy="1143205"/>
          </a:xfrm>
          <a:prstGeom prst="ellipse">
            <a:avLst/>
          </a:pr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cxnSp>
        <p:nvCxnSpPr>
          <p:cNvPr id="477" name="Straight Connector 476">
            <a:extLst>
              <a:ext uri="{FF2B5EF4-FFF2-40B4-BE49-F238E27FC236}">
                <a16:creationId xmlns:a16="http://schemas.microsoft.com/office/drawing/2014/main" id="{847574E5-55E4-464E-8D8E-544570232299}"/>
              </a:ext>
            </a:extLst>
          </p:cNvPr>
          <p:cNvCxnSpPr/>
          <p:nvPr/>
        </p:nvCxnSpPr>
        <p:spPr>
          <a:xfrm flipH="1">
            <a:off x="10486523" y="4048027"/>
            <a:ext cx="1" cy="571600"/>
          </a:xfrm>
          <a:prstGeom prst="line">
            <a:avLst/>
          </a:prstGeom>
          <a:noFill/>
          <a:ln w="6350" cap="flat" cmpd="sng" algn="ctr">
            <a:solidFill>
              <a:sysClr val="windowText" lastClr="000000">
                <a:lumMod val="65000"/>
                <a:lumOff val="35000"/>
              </a:sysClr>
            </a:solidFill>
            <a:prstDash val="solid"/>
            <a:miter lim="800000"/>
            <a:headEnd type="oval" w="med" len="med"/>
            <a:tailEnd type="oval" w="med" len="med"/>
          </a:ln>
          <a:effectLst/>
        </p:spPr>
      </p:cxnSp>
      <p:sp>
        <p:nvSpPr>
          <p:cNvPr id="478" name="TextBox 477">
            <a:extLst>
              <a:ext uri="{FF2B5EF4-FFF2-40B4-BE49-F238E27FC236}">
                <a16:creationId xmlns:a16="http://schemas.microsoft.com/office/drawing/2014/main" id="{312EF2AC-04A9-44E2-A85F-246D1EF2B202}"/>
              </a:ext>
            </a:extLst>
          </p:cNvPr>
          <p:cNvSpPr txBox="1"/>
          <p:nvPr/>
        </p:nvSpPr>
        <p:spPr>
          <a:xfrm>
            <a:off x="9544335" y="5027036"/>
            <a:ext cx="1903427" cy="1077218"/>
          </a:xfrm>
          <a:prstGeom prst="rect">
            <a:avLst/>
          </a:prstGeom>
          <a:noFill/>
          <a:ln w="6350">
            <a:noFill/>
            <a:prstDash val="dash"/>
          </a:ln>
        </p:spPr>
        <p:txBody>
          <a:bodyPr wrap="square" lIns="0" tIns="0" rIns="0" bIns="0" rtlCol="0">
            <a:spAutoFit/>
          </a:bodyPr>
          <a:lstStyle/>
          <a:p>
            <a:pPr lvl="0" algn="ctr">
              <a:defRPr/>
            </a:pPr>
            <a:r>
              <a:rPr lang="en-US" sz="1000" dirty="0"/>
              <a:t>Digital Marketing is must for all the businesses. We, as a Digital Marketing company, deliver the highest-quality for all the categories. We have worked with top brands, companies of all sizes and start-ups to build exceptional from an idea.</a:t>
            </a:r>
            <a:endParaRPr lang="en-US" sz="1000" kern="0" dirty="0">
              <a:solidFill>
                <a:prstClr val="black">
                  <a:lumMod val="75000"/>
                  <a:lumOff val="25000"/>
                </a:prstClr>
              </a:solidFill>
            </a:endParaRPr>
          </a:p>
        </p:txBody>
      </p:sp>
      <p:sp>
        <p:nvSpPr>
          <p:cNvPr id="479" name="TextBox 478">
            <a:extLst>
              <a:ext uri="{FF2B5EF4-FFF2-40B4-BE49-F238E27FC236}">
                <a16:creationId xmlns:a16="http://schemas.microsoft.com/office/drawing/2014/main" id="{44C966E1-C161-4B86-84F1-DCDAEA8D7791}"/>
              </a:ext>
            </a:extLst>
          </p:cNvPr>
          <p:cNvSpPr txBox="1"/>
          <p:nvPr/>
        </p:nvSpPr>
        <p:spPr>
          <a:xfrm>
            <a:off x="9544335" y="4745081"/>
            <a:ext cx="1903427" cy="246221"/>
          </a:xfrm>
          <a:prstGeom prst="rect">
            <a:avLst/>
          </a:prstGeom>
          <a:noFill/>
          <a:ln w="6350">
            <a:noFill/>
            <a:prstDash val="dash"/>
          </a:ln>
        </p:spPr>
        <p:txBody>
          <a:bodyPr wrap="square" lIns="0" tIns="0" rIns="0" bIns="0" rtlCol="0">
            <a:spAutoFit/>
          </a:bodyPr>
          <a:lstStyle/>
          <a:p>
            <a:pPr lvl="0" algn="ctr">
              <a:defRPr/>
            </a:pPr>
            <a:r>
              <a:rPr lang="en-US" sz="1600" b="1" kern="0" dirty="0" smtClean="0">
                <a:solidFill>
                  <a:srgbClr val="894379"/>
                </a:solidFill>
                <a:latin typeface="+mj-lt"/>
              </a:rPr>
              <a:t>Digital Marketing</a:t>
            </a:r>
            <a:endParaRPr lang="en-US" sz="1600" b="1" kern="0" dirty="0">
              <a:solidFill>
                <a:srgbClr val="894379"/>
              </a:solidFill>
              <a:latin typeface="+mj-lt"/>
            </a:endParaRPr>
          </a:p>
        </p:txBody>
      </p:sp>
      <p:sp>
        <p:nvSpPr>
          <p:cNvPr id="8" name="Rectangle 7"/>
          <p:cNvSpPr/>
          <p:nvPr/>
        </p:nvSpPr>
        <p:spPr>
          <a:xfrm>
            <a:off x="4270068" y="631704"/>
            <a:ext cx="3626015" cy="707886"/>
          </a:xfrm>
          <a:prstGeom prst="rect">
            <a:avLst/>
          </a:prstGeom>
        </p:spPr>
        <p:txBody>
          <a:bodyPr wrap="square">
            <a:spAutoFit/>
          </a:bodyPr>
          <a:lstStyle/>
          <a:p>
            <a:r>
              <a:rPr lang="en-US" sz="4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WHAT WE DO</a:t>
            </a:r>
            <a:endPar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62938" y="2532386"/>
            <a:ext cx="678574" cy="678574"/>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54822" y="2504716"/>
            <a:ext cx="697725" cy="697725"/>
          </a:xfrm>
          <a:prstGeom prst="rect">
            <a:avLst/>
          </a:prstGeom>
        </p:spPr>
      </p:pic>
      <p:sp>
        <p:nvSpPr>
          <p:cNvPr id="480" name="Rectangle 479"/>
          <p:cNvSpPr/>
          <p:nvPr/>
        </p:nvSpPr>
        <p:spPr>
          <a:xfrm>
            <a:off x="9766300" y="0"/>
            <a:ext cx="2425701" cy="111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Picture 48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0800" y="326971"/>
            <a:ext cx="1695434" cy="480718"/>
          </a:xfrm>
          <a:prstGeom prst="rect">
            <a:avLst/>
          </a:prstGeom>
        </p:spPr>
      </p:pic>
      <p:pic>
        <p:nvPicPr>
          <p:cNvPr id="482" name="Picture 48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4757" y="2485666"/>
            <a:ext cx="676638" cy="676638"/>
          </a:xfrm>
          <a:prstGeom prst="rect">
            <a:avLst/>
          </a:prstGeom>
        </p:spPr>
      </p:pic>
      <p:sp>
        <p:nvSpPr>
          <p:cNvPr id="485" name="Rectangle 484">
            <a:extLst>
              <a:ext uri="{FF2B5EF4-FFF2-40B4-BE49-F238E27FC236}">
                <a16:creationId xmlns:a16="http://schemas.microsoft.com/office/drawing/2014/main" id="{A36360F6-2739-774A-A3B7-8F5598679C20}"/>
              </a:ext>
            </a:extLst>
          </p:cNvPr>
          <p:cNvSpPr/>
          <p:nvPr/>
        </p:nvSpPr>
        <p:spPr>
          <a:xfrm rot="2700000">
            <a:off x="12032729" y="1706334"/>
            <a:ext cx="398920" cy="39892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B9EBD03E-83E3-4748-8F44-D2FB736248AB}"/>
              </a:ext>
            </a:extLst>
          </p:cNvPr>
          <p:cNvSpPr/>
          <p:nvPr/>
        </p:nvSpPr>
        <p:spPr>
          <a:xfrm rot="2700000">
            <a:off x="-98331" y="33986"/>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25794" y="2601980"/>
            <a:ext cx="539037" cy="539037"/>
          </a:xfrm>
          <a:prstGeom prst="rect">
            <a:avLst/>
          </a:prstGeom>
        </p:spPr>
      </p:pic>
      <p:pic>
        <p:nvPicPr>
          <p:cNvPr id="7" name="Picture 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905420" y="2451360"/>
            <a:ext cx="738188" cy="738188"/>
          </a:xfrm>
          <a:prstGeom prst="rect">
            <a:avLst/>
          </a:prstGeom>
        </p:spPr>
      </p:pic>
    </p:spTree>
    <p:extLst>
      <p:ext uri="{BB962C8B-B14F-4D97-AF65-F5344CB8AC3E}">
        <p14:creationId xmlns:p14="http://schemas.microsoft.com/office/powerpoint/2010/main" val="345847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1000"/>
                                        <p:tgtEl>
                                          <p:spTgt spid="445"/>
                                        </p:tgtEl>
                                      </p:cBhvr>
                                    </p:animEffect>
                                    <p:anim calcmode="lin" valueType="num">
                                      <p:cBhvr>
                                        <p:cTn id="8" dur="1000" fill="hold"/>
                                        <p:tgtEl>
                                          <p:spTgt spid="445"/>
                                        </p:tgtEl>
                                        <p:attrNameLst>
                                          <p:attrName>ppt_x</p:attrName>
                                        </p:attrNameLst>
                                      </p:cBhvr>
                                      <p:tavLst>
                                        <p:tav tm="0">
                                          <p:val>
                                            <p:strVal val="#ppt_x"/>
                                          </p:val>
                                        </p:tav>
                                        <p:tav tm="100000">
                                          <p:val>
                                            <p:strVal val="#ppt_x"/>
                                          </p:val>
                                        </p:tav>
                                      </p:tavLst>
                                    </p:anim>
                                    <p:anim calcmode="lin" valueType="num">
                                      <p:cBhvr>
                                        <p:cTn id="9" dur="1000" fill="hold"/>
                                        <p:tgtEl>
                                          <p:spTgt spid="4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6"/>
                                        </p:tgtEl>
                                        <p:attrNameLst>
                                          <p:attrName>style.visibility</p:attrName>
                                        </p:attrNameLst>
                                      </p:cBhvr>
                                      <p:to>
                                        <p:strVal val="visible"/>
                                      </p:to>
                                    </p:set>
                                    <p:animEffect transition="in" filter="fade">
                                      <p:cBhvr>
                                        <p:cTn id="12" dur="1000"/>
                                        <p:tgtEl>
                                          <p:spTgt spid="446"/>
                                        </p:tgtEl>
                                      </p:cBhvr>
                                    </p:animEffect>
                                    <p:anim calcmode="lin" valueType="num">
                                      <p:cBhvr>
                                        <p:cTn id="13" dur="1000" fill="hold"/>
                                        <p:tgtEl>
                                          <p:spTgt spid="446"/>
                                        </p:tgtEl>
                                        <p:attrNameLst>
                                          <p:attrName>ppt_x</p:attrName>
                                        </p:attrNameLst>
                                      </p:cBhvr>
                                      <p:tavLst>
                                        <p:tav tm="0">
                                          <p:val>
                                            <p:strVal val="#ppt_x"/>
                                          </p:val>
                                        </p:tav>
                                        <p:tav tm="100000">
                                          <p:val>
                                            <p:strVal val="#ppt_x"/>
                                          </p:val>
                                        </p:tav>
                                      </p:tavLst>
                                    </p:anim>
                                    <p:anim calcmode="lin" valueType="num">
                                      <p:cBhvr>
                                        <p:cTn id="14" dur="1000" fill="hold"/>
                                        <p:tgtEl>
                                          <p:spTgt spid="44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7"/>
                                        </p:tgtEl>
                                        <p:attrNameLst>
                                          <p:attrName>style.visibility</p:attrName>
                                        </p:attrNameLst>
                                      </p:cBhvr>
                                      <p:to>
                                        <p:strVal val="visible"/>
                                      </p:to>
                                    </p:set>
                                    <p:animEffect transition="in" filter="fade">
                                      <p:cBhvr>
                                        <p:cTn id="17" dur="1000"/>
                                        <p:tgtEl>
                                          <p:spTgt spid="447"/>
                                        </p:tgtEl>
                                      </p:cBhvr>
                                    </p:animEffect>
                                    <p:anim calcmode="lin" valueType="num">
                                      <p:cBhvr>
                                        <p:cTn id="18" dur="1000" fill="hold"/>
                                        <p:tgtEl>
                                          <p:spTgt spid="447"/>
                                        </p:tgtEl>
                                        <p:attrNameLst>
                                          <p:attrName>ppt_x</p:attrName>
                                        </p:attrNameLst>
                                      </p:cBhvr>
                                      <p:tavLst>
                                        <p:tav tm="0">
                                          <p:val>
                                            <p:strVal val="#ppt_x"/>
                                          </p:val>
                                        </p:tav>
                                        <p:tav tm="100000">
                                          <p:val>
                                            <p:strVal val="#ppt_x"/>
                                          </p:val>
                                        </p:tav>
                                      </p:tavLst>
                                    </p:anim>
                                    <p:anim calcmode="lin" valueType="num">
                                      <p:cBhvr>
                                        <p:cTn id="19" dur="1000" fill="hold"/>
                                        <p:tgtEl>
                                          <p:spTgt spid="44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66"/>
                                        </p:tgtEl>
                                        <p:attrNameLst>
                                          <p:attrName>style.visibility</p:attrName>
                                        </p:attrNameLst>
                                      </p:cBhvr>
                                      <p:to>
                                        <p:strVal val="visible"/>
                                      </p:to>
                                    </p:set>
                                    <p:animEffect transition="in" filter="fade">
                                      <p:cBhvr>
                                        <p:cTn id="27" dur="1000"/>
                                        <p:tgtEl>
                                          <p:spTgt spid="466"/>
                                        </p:tgtEl>
                                      </p:cBhvr>
                                    </p:animEffect>
                                    <p:anim calcmode="lin" valueType="num">
                                      <p:cBhvr>
                                        <p:cTn id="28" dur="1000" fill="hold"/>
                                        <p:tgtEl>
                                          <p:spTgt spid="466"/>
                                        </p:tgtEl>
                                        <p:attrNameLst>
                                          <p:attrName>ppt_x</p:attrName>
                                        </p:attrNameLst>
                                      </p:cBhvr>
                                      <p:tavLst>
                                        <p:tav tm="0">
                                          <p:val>
                                            <p:strVal val="#ppt_x"/>
                                          </p:val>
                                        </p:tav>
                                        <p:tav tm="100000">
                                          <p:val>
                                            <p:strVal val="#ppt_x"/>
                                          </p:val>
                                        </p:tav>
                                      </p:tavLst>
                                    </p:anim>
                                    <p:anim calcmode="lin" valueType="num">
                                      <p:cBhvr>
                                        <p:cTn id="29" dur="1000" fill="hold"/>
                                        <p:tgtEl>
                                          <p:spTgt spid="46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5"/>
                                        </p:tgtEl>
                                        <p:attrNameLst>
                                          <p:attrName>style.visibility</p:attrName>
                                        </p:attrNameLst>
                                      </p:cBhvr>
                                      <p:to>
                                        <p:strVal val="visible"/>
                                      </p:to>
                                    </p:set>
                                    <p:animEffect transition="in" filter="fade">
                                      <p:cBhvr>
                                        <p:cTn id="32" dur="1000"/>
                                        <p:tgtEl>
                                          <p:spTgt spid="465"/>
                                        </p:tgtEl>
                                      </p:cBhvr>
                                    </p:animEffect>
                                    <p:anim calcmode="lin" valueType="num">
                                      <p:cBhvr>
                                        <p:cTn id="33" dur="1000" fill="hold"/>
                                        <p:tgtEl>
                                          <p:spTgt spid="465"/>
                                        </p:tgtEl>
                                        <p:attrNameLst>
                                          <p:attrName>ppt_x</p:attrName>
                                        </p:attrNameLst>
                                      </p:cBhvr>
                                      <p:tavLst>
                                        <p:tav tm="0">
                                          <p:val>
                                            <p:strVal val="#ppt_x"/>
                                          </p:val>
                                        </p:tav>
                                        <p:tav tm="100000">
                                          <p:val>
                                            <p:strVal val="#ppt_x"/>
                                          </p:val>
                                        </p:tav>
                                      </p:tavLst>
                                    </p:anim>
                                    <p:anim calcmode="lin" valueType="num">
                                      <p:cBhvr>
                                        <p:cTn id="34" dur="1000" fill="hold"/>
                                        <p:tgtEl>
                                          <p:spTgt spid="46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450"/>
                                        </p:tgtEl>
                                        <p:attrNameLst>
                                          <p:attrName>style.visibility</p:attrName>
                                        </p:attrNameLst>
                                      </p:cBhvr>
                                      <p:to>
                                        <p:strVal val="visible"/>
                                      </p:to>
                                    </p:set>
                                    <p:animEffect transition="in" filter="fade">
                                      <p:cBhvr>
                                        <p:cTn id="39" dur="1000"/>
                                        <p:tgtEl>
                                          <p:spTgt spid="450"/>
                                        </p:tgtEl>
                                      </p:cBhvr>
                                    </p:animEffect>
                                    <p:anim calcmode="lin" valueType="num">
                                      <p:cBhvr>
                                        <p:cTn id="40" dur="1000" fill="hold"/>
                                        <p:tgtEl>
                                          <p:spTgt spid="450"/>
                                        </p:tgtEl>
                                        <p:attrNameLst>
                                          <p:attrName>ppt_x</p:attrName>
                                        </p:attrNameLst>
                                      </p:cBhvr>
                                      <p:tavLst>
                                        <p:tav tm="0">
                                          <p:val>
                                            <p:strVal val="#ppt_x"/>
                                          </p:val>
                                        </p:tav>
                                        <p:tav tm="100000">
                                          <p:val>
                                            <p:strVal val="#ppt_x"/>
                                          </p:val>
                                        </p:tav>
                                      </p:tavLst>
                                    </p:anim>
                                    <p:anim calcmode="lin" valueType="num">
                                      <p:cBhvr>
                                        <p:cTn id="41" dur="1000" fill="hold"/>
                                        <p:tgtEl>
                                          <p:spTgt spid="450"/>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451"/>
                                        </p:tgtEl>
                                        <p:attrNameLst>
                                          <p:attrName>style.visibility</p:attrName>
                                        </p:attrNameLst>
                                      </p:cBhvr>
                                      <p:to>
                                        <p:strVal val="visible"/>
                                      </p:to>
                                    </p:set>
                                    <p:animEffect transition="in" filter="fade">
                                      <p:cBhvr>
                                        <p:cTn id="44" dur="1000"/>
                                        <p:tgtEl>
                                          <p:spTgt spid="451"/>
                                        </p:tgtEl>
                                      </p:cBhvr>
                                    </p:animEffect>
                                    <p:anim calcmode="lin" valueType="num">
                                      <p:cBhvr>
                                        <p:cTn id="45" dur="1000" fill="hold"/>
                                        <p:tgtEl>
                                          <p:spTgt spid="451"/>
                                        </p:tgtEl>
                                        <p:attrNameLst>
                                          <p:attrName>ppt_x</p:attrName>
                                        </p:attrNameLst>
                                      </p:cBhvr>
                                      <p:tavLst>
                                        <p:tav tm="0">
                                          <p:val>
                                            <p:strVal val="#ppt_x"/>
                                          </p:val>
                                        </p:tav>
                                        <p:tav tm="100000">
                                          <p:val>
                                            <p:strVal val="#ppt_x"/>
                                          </p:val>
                                        </p:tav>
                                      </p:tavLst>
                                    </p:anim>
                                    <p:anim calcmode="lin" valueType="num">
                                      <p:cBhvr>
                                        <p:cTn id="46" dur="1000" fill="hold"/>
                                        <p:tgtEl>
                                          <p:spTgt spid="451"/>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449"/>
                                        </p:tgtEl>
                                        <p:attrNameLst>
                                          <p:attrName>style.visibility</p:attrName>
                                        </p:attrNameLst>
                                      </p:cBhvr>
                                      <p:to>
                                        <p:strVal val="visible"/>
                                      </p:to>
                                    </p:set>
                                    <p:animEffect transition="in" filter="fade">
                                      <p:cBhvr>
                                        <p:cTn id="54" dur="1000"/>
                                        <p:tgtEl>
                                          <p:spTgt spid="449"/>
                                        </p:tgtEl>
                                      </p:cBhvr>
                                    </p:animEffect>
                                    <p:anim calcmode="lin" valueType="num">
                                      <p:cBhvr>
                                        <p:cTn id="55" dur="1000" fill="hold"/>
                                        <p:tgtEl>
                                          <p:spTgt spid="449"/>
                                        </p:tgtEl>
                                        <p:attrNameLst>
                                          <p:attrName>ppt_x</p:attrName>
                                        </p:attrNameLst>
                                      </p:cBhvr>
                                      <p:tavLst>
                                        <p:tav tm="0">
                                          <p:val>
                                            <p:strVal val="#ppt_x"/>
                                          </p:val>
                                        </p:tav>
                                        <p:tav tm="100000">
                                          <p:val>
                                            <p:strVal val="#ppt_x"/>
                                          </p:val>
                                        </p:tav>
                                      </p:tavLst>
                                    </p:anim>
                                    <p:anim calcmode="lin" valueType="num">
                                      <p:cBhvr>
                                        <p:cTn id="56" dur="1000" fill="hold"/>
                                        <p:tgtEl>
                                          <p:spTgt spid="449"/>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468"/>
                                        </p:tgtEl>
                                        <p:attrNameLst>
                                          <p:attrName>style.visibility</p:attrName>
                                        </p:attrNameLst>
                                      </p:cBhvr>
                                      <p:to>
                                        <p:strVal val="visible"/>
                                      </p:to>
                                    </p:set>
                                    <p:animEffect transition="in" filter="fade">
                                      <p:cBhvr>
                                        <p:cTn id="59" dur="1000"/>
                                        <p:tgtEl>
                                          <p:spTgt spid="468"/>
                                        </p:tgtEl>
                                      </p:cBhvr>
                                    </p:animEffect>
                                    <p:anim calcmode="lin" valueType="num">
                                      <p:cBhvr>
                                        <p:cTn id="60" dur="1000" fill="hold"/>
                                        <p:tgtEl>
                                          <p:spTgt spid="468"/>
                                        </p:tgtEl>
                                        <p:attrNameLst>
                                          <p:attrName>ppt_x</p:attrName>
                                        </p:attrNameLst>
                                      </p:cBhvr>
                                      <p:tavLst>
                                        <p:tav tm="0">
                                          <p:val>
                                            <p:strVal val="#ppt_x"/>
                                          </p:val>
                                        </p:tav>
                                        <p:tav tm="100000">
                                          <p:val>
                                            <p:strVal val="#ppt_x"/>
                                          </p:val>
                                        </p:tav>
                                      </p:tavLst>
                                    </p:anim>
                                    <p:anim calcmode="lin" valueType="num">
                                      <p:cBhvr>
                                        <p:cTn id="61" dur="1000" fill="hold"/>
                                        <p:tgtEl>
                                          <p:spTgt spid="468"/>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467"/>
                                        </p:tgtEl>
                                        <p:attrNameLst>
                                          <p:attrName>style.visibility</p:attrName>
                                        </p:attrNameLst>
                                      </p:cBhvr>
                                      <p:to>
                                        <p:strVal val="visible"/>
                                      </p:to>
                                    </p:set>
                                    <p:animEffect transition="in" filter="fade">
                                      <p:cBhvr>
                                        <p:cTn id="64" dur="1000"/>
                                        <p:tgtEl>
                                          <p:spTgt spid="467"/>
                                        </p:tgtEl>
                                      </p:cBhvr>
                                    </p:animEffect>
                                    <p:anim calcmode="lin" valueType="num">
                                      <p:cBhvr>
                                        <p:cTn id="65" dur="1000" fill="hold"/>
                                        <p:tgtEl>
                                          <p:spTgt spid="467"/>
                                        </p:tgtEl>
                                        <p:attrNameLst>
                                          <p:attrName>ppt_x</p:attrName>
                                        </p:attrNameLst>
                                      </p:cBhvr>
                                      <p:tavLst>
                                        <p:tav tm="0">
                                          <p:val>
                                            <p:strVal val="#ppt_x"/>
                                          </p:val>
                                        </p:tav>
                                        <p:tav tm="100000">
                                          <p:val>
                                            <p:strVal val="#ppt_x"/>
                                          </p:val>
                                        </p:tav>
                                      </p:tavLst>
                                    </p:anim>
                                    <p:anim calcmode="lin" valueType="num">
                                      <p:cBhvr>
                                        <p:cTn id="66" dur="1000" fill="hold"/>
                                        <p:tgtEl>
                                          <p:spTgt spid="46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453"/>
                                        </p:tgtEl>
                                        <p:attrNameLst>
                                          <p:attrName>style.visibility</p:attrName>
                                        </p:attrNameLst>
                                      </p:cBhvr>
                                      <p:to>
                                        <p:strVal val="visible"/>
                                      </p:to>
                                    </p:set>
                                    <p:animEffect transition="in" filter="fade">
                                      <p:cBhvr>
                                        <p:cTn id="71" dur="1000"/>
                                        <p:tgtEl>
                                          <p:spTgt spid="453"/>
                                        </p:tgtEl>
                                      </p:cBhvr>
                                    </p:animEffect>
                                    <p:anim calcmode="lin" valueType="num">
                                      <p:cBhvr>
                                        <p:cTn id="72" dur="1000" fill="hold"/>
                                        <p:tgtEl>
                                          <p:spTgt spid="453"/>
                                        </p:tgtEl>
                                        <p:attrNameLst>
                                          <p:attrName>ppt_x</p:attrName>
                                        </p:attrNameLst>
                                      </p:cBhvr>
                                      <p:tavLst>
                                        <p:tav tm="0">
                                          <p:val>
                                            <p:strVal val="#ppt_x"/>
                                          </p:val>
                                        </p:tav>
                                        <p:tav tm="100000">
                                          <p:val>
                                            <p:strVal val="#ppt_x"/>
                                          </p:val>
                                        </p:tav>
                                      </p:tavLst>
                                    </p:anim>
                                    <p:anim calcmode="lin" valueType="num">
                                      <p:cBhvr>
                                        <p:cTn id="73" dur="1000" fill="hold"/>
                                        <p:tgtEl>
                                          <p:spTgt spid="45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54"/>
                                        </p:tgtEl>
                                        <p:attrNameLst>
                                          <p:attrName>style.visibility</p:attrName>
                                        </p:attrNameLst>
                                      </p:cBhvr>
                                      <p:to>
                                        <p:strVal val="visible"/>
                                      </p:to>
                                    </p:set>
                                    <p:animEffect transition="in" filter="fade">
                                      <p:cBhvr>
                                        <p:cTn id="76" dur="1000"/>
                                        <p:tgtEl>
                                          <p:spTgt spid="454"/>
                                        </p:tgtEl>
                                      </p:cBhvr>
                                    </p:animEffect>
                                    <p:anim calcmode="lin" valueType="num">
                                      <p:cBhvr>
                                        <p:cTn id="77" dur="1000" fill="hold"/>
                                        <p:tgtEl>
                                          <p:spTgt spid="454"/>
                                        </p:tgtEl>
                                        <p:attrNameLst>
                                          <p:attrName>ppt_x</p:attrName>
                                        </p:attrNameLst>
                                      </p:cBhvr>
                                      <p:tavLst>
                                        <p:tav tm="0">
                                          <p:val>
                                            <p:strVal val="#ppt_x"/>
                                          </p:val>
                                        </p:tav>
                                        <p:tav tm="100000">
                                          <p:val>
                                            <p:strVal val="#ppt_x"/>
                                          </p:val>
                                        </p:tav>
                                      </p:tavLst>
                                    </p:anim>
                                    <p:anim calcmode="lin" valueType="num">
                                      <p:cBhvr>
                                        <p:cTn id="78" dur="1000" fill="hold"/>
                                        <p:tgtEl>
                                          <p:spTgt spid="45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55"/>
                                        </p:tgtEl>
                                        <p:attrNameLst>
                                          <p:attrName>style.visibility</p:attrName>
                                        </p:attrNameLst>
                                      </p:cBhvr>
                                      <p:to>
                                        <p:strVal val="visible"/>
                                      </p:to>
                                    </p:set>
                                    <p:animEffect transition="in" filter="fade">
                                      <p:cBhvr>
                                        <p:cTn id="81" dur="1000"/>
                                        <p:tgtEl>
                                          <p:spTgt spid="455"/>
                                        </p:tgtEl>
                                      </p:cBhvr>
                                    </p:animEffect>
                                    <p:anim calcmode="lin" valueType="num">
                                      <p:cBhvr>
                                        <p:cTn id="82" dur="1000" fill="hold"/>
                                        <p:tgtEl>
                                          <p:spTgt spid="455"/>
                                        </p:tgtEl>
                                        <p:attrNameLst>
                                          <p:attrName>ppt_x</p:attrName>
                                        </p:attrNameLst>
                                      </p:cBhvr>
                                      <p:tavLst>
                                        <p:tav tm="0">
                                          <p:val>
                                            <p:strVal val="#ppt_x"/>
                                          </p:val>
                                        </p:tav>
                                        <p:tav tm="100000">
                                          <p:val>
                                            <p:strVal val="#ppt_x"/>
                                          </p:val>
                                        </p:tav>
                                      </p:tavLst>
                                    </p:anim>
                                    <p:anim calcmode="lin" valueType="num">
                                      <p:cBhvr>
                                        <p:cTn id="83" dur="1000" fill="hold"/>
                                        <p:tgtEl>
                                          <p:spTgt spid="455"/>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482"/>
                                        </p:tgtEl>
                                        <p:attrNameLst>
                                          <p:attrName>style.visibility</p:attrName>
                                        </p:attrNameLst>
                                      </p:cBhvr>
                                      <p:to>
                                        <p:strVal val="visible"/>
                                      </p:to>
                                    </p:set>
                                    <p:animEffect transition="in" filter="fade">
                                      <p:cBhvr>
                                        <p:cTn id="86" dur="1000"/>
                                        <p:tgtEl>
                                          <p:spTgt spid="482"/>
                                        </p:tgtEl>
                                      </p:cBhvr>
                                    </p:animEffect>
                                    <p:anim calcmode="lin" valueType="num">
                                      <p:cBhvr>
                                        <p:cTn id="87" dur="1000" fill="hold"/>
                                        <p:tgtEl>
                                          <p:spTgt spid="482"/>
                                        </p:tgtEl>
                                        <p:attrNameLst>
                                          <p:attrName>ppt_x</p:attrName>
                                        </p:attrNameLst>
                                      </p:cBhvr>
                                      <p:tavLst>
                                        <p:tav tm="0">
                                          <p:val>
                                            <p:strVal val="#ppt_x"/>
                                          </p:val>
                                        </p:tav>
                                        <p:tav tm="100000">
                                          <p:val>
                                            <p:strVal val="#ppt_x"/>
                                          </p:val>
                                        </p:tav>
                                      </p:tavLst>
                                    </p:anim>
                                    <p:anim calcmode="lin" valueType="num">
                                      <p:cBhvr>
                                        <p:cTn id="88" dur="1000" fill="hold"/>
                                        <p:tgtEl>
                                          <p:spTgt spid="482"/>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470"/>
                                        </p:tgtEl>
                                        <p:attrNameLst>
                                          <p:attrName>style.visibility</p:attrName>
                                        </p:attrNameLst>
                                      </p:cBhvr>
                                      <p:to>
                                        <p:strVal val="visible"/>
                                      </p:to>
                                    </p:set>
                                    <p:animEffect transition="in" filter="fade">
                                      <p:cBhvr>
                                        <p:cTn id="91" dur="1000"/>
                                        <p:tgtEl>
                                          <p:spTgt spid="470"/>
                                        </p:tgtEl>
                                      </p:cBhvr>
                                    </p:animEffect>
                                    <p:anim calcmode="lin" valueType="num">
                                      <p:cBhvr>
                                        <p:cTn id="92" dur="1000" fill="hold"/>
                                        <p:tgtEl>
                                          <p:spTgt spid="470"/>
                                        </p:tgtEl>
                                        <p:attrNameLst>
                                          <p:attrName>ppt_x</p:attrName>
                                        </p:attrNameLst>
                                      </p:cBhvr>
                                      <p:tavLst>
                                        <p:tav tm="0">
                                          <p:val>
                                            <p:strVal val="#ppt_x"/>
                                          </p:val>
                                        </p:tav>
                                        <p:tav tm="100000">
                                          <p:val>
                                            <p:strVal val="#ppt_x"/>
                                          </p:val>
                                        </p:tav>
                                      </p:tavLst>
                                    </p:anim>
                                    <p:anim calcmode="lin" valueType="num">
                                      <p:cBhvr>
                                        <p:cTn id="93" dur="1000" fill="hold"/>
                                        <p:tgtEl>
                                          <p:spTgt spid="470"/>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69"/>
                                        </p:tgtEl>
                                        <p:attrNameLst>
                                          <p:attrName>style.visibility</p:attrName>
                                        </p:attrNameLst>
                                      </p:cBhvr>
                                      <p:to>
                                        <p:strVal val="visible"/>
                                      </p:to>
                                    </p:set>
                                    <p:animEffect transition="in" filter="fade">
                                      <p:cBhvr>
                                        <p:cTn id="96" dur="1000"/>
                                        <p:tgtEl>
                                          <p:spTgt spid="469"/>
                                        </p:tgtEl>
                                      </p:cBhvr>
                                    </p:animEffect>
                                    <p:anim calcmode="lin" valueType="num">
                                      <p:cBhvr>
                                        <p:cTn id="97" dur="1000" fill="hold"/>
                                        <p:tgtEl>
                                          <p:spTgt spid="469"/>
                                        </p:tgtEl>
                                        <p:attrNameLst>
                                          <p:attrName>ppt_x</p:attrName>
                                        </p:attrNameLst>
                                      </p:cBhvr>
                                      <p:tavLst>
                                        <p:tav tm="0">
                                          <p:val>
                                            <p:strVal val="#ppt_x"/>
                                          </p:val>
                                        </p:tav>
                                        <p:tav tm="100000">
                                          <p:val>
                                            <p:strVal val="#ppt_x"/>
                                          </p:val>
                                        </p:tav>
                                      </p:tavLst>
                                    </p:anim>
                                    <p:anim calcmode="lin" valueType="num">
                                      <p:cBhvr>
                                        <p:cTn id="98" dur="1000" fill="hold"/>
                                        <p:tgtEl>
                                          <p:spTgt spid="469"/>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7" presetClass="entr" presetSubtype="0" fill="hold" grpId="0" nodeType="clickEffect">
                                  <p:stCondLst>
                                    <p:cond delay="0"/>
                                  </p:stCondLst>
                                  <p:childTnLst>
                                    <p:set>
                                      <p:cBhvr>
                                        <p:cTn id="102" dur="1" fill="hold">
                                          <p:stCondLst>
                                            <p:cond delay="0"/>
                                          </p:stCondLst>
                                        </p:cTn>
                                        <p:tgtEl>
                                          <p:spTgt spid="457"/>
                                        </p:tgtEl>
                                        <p:attrNameLst>
                                          <p:attrName>style.visibility</p:attrName>
                                        </p:attrNameLst>
                                      </p:cBhvr>
                                      <p:to>
                                        <p:strVal val="visible"/>
                                      </p:to>
                                    </p:set>
                                    <p:animEffect transition="in" filter="fade">
                                      <p:cBhvr>
                                        <p:cTn id="103" dur="1000"/>
                                        <p:tgtEl>
                                          <p:spTgt spid="457"/>
                                        </p:tgtEl>
                                      </p:cBhvr>
                                    </p:animEffect>
                                    <p:anim calcmode="lin" valueType="num">
                                      <p:cBhvr>
                                        <p:cTn id="104" dur="1000" fill="hold"/>
                                        <p:tgtEl>
                                          <p:spTgt spid="457"/>
                                        </p:tgtEl>
                                        <p:attrNameLst>
                                          <p:attrName>ppt_x</p:attrName>
                                        </p:attrNameLst>
                                      </p:cBhvr>
                                      <p:tavLst>
                                        <p:tav tm="0">
                                          <p:val>
                                            <p:strVal val="#ppt_x"/>
                                          </p:val>
                                        </p:tav>
                                        <p:tav tm="100000">
                                          <p:val>
                                            <p:strVal val="#ppt_x"/>
                                          </p:val>
                                        </p:tav>
                                      </p:tavLst>
                                    </p:anim>
                                    <p:anim calcmode="lin" valueType="num">
                                      <p:cBhvr>
                                        <p:cTn id="105" dur="1000" fill="hold"/>
                                        <p:tgtEl>
                                          <p:spTgt spid="457"/>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458"/>
                                        </p:tgtEl>
                                        <p:attrNameLst>
                                          <p:attrName>style.visibility</p:attrName>
                                        </p:attrNameLst>
                                      </p:cBhvr>
                                      <p:to>
                                        <p:strVal val="visible"/>
                                      </p:to>
                                    </p:set>
                                    <p:animEffect transition="in" filter="fade">
                                      <p:cBhvr>
                                        <p:cTn id="108" dur="1000"/>
                                        <p:tgtEl>
                                          <p:spTgt spid="458"/>
                                        </p:tgtEl>
                                      </p:cBhvr>
                                    </p:animEffect>
                                    <p:anim calcmode="lin" valueType="num">
                                      <p:cBhvr>
                                        <p:cTn id="109" dur="1000" fill="hold"/>
                                        <p:tgtEl>
                                          <p:spTgt spid="458"/>
                                        </p:tgtEl>
                                        <p:attrNameLst>
                                          <p:attrName>ppt_x</p:attrName>
                                        </p:attrNameLst>
                                      </p:cBhvr>
                                      <p:tavLst>
                                        <p:tav tm="0">
                                          <p:val>
                                            <p:strVal val="#ppt_x"/>
                                          </p:val>
                                        </p:tav>
                                        <p:tav tm="100000">
                                          <p:val>
                                            <p:strVal val="#ppt_x"/>
                                          </p:val>
                                        </p:tav>
                                      </p:tavLst>
                                    </p:anim>
                                    <p:anim calcmode="lin" valueType="num">
                                      <p:cBhvr>
                                        <p:cTn id="110" dur="1000" fill="hold"/>
                                        <p:tgtEl>
                                          <p:spTgt spid="458"/>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0"/>
                                  </p:stCondLst>
                                  <p:childTnLst>
                                    <p:set>
                                      <p:cBhvr>
                                        <p:cTn id="112" dur="1" fill="hold">
                                          <p:stCondLst>
                                            <p:cond delay="0"/>
                                          </p:stCondLst>
                                        </p:cTn>
                                        <p:tgtEl>
                                          <p:spTgt spid="459"/>
                                        </p:tgtEl>
                                        <p:attrNameLst>
                                          <p:attrName>style.visibility</p:attrName>
                                        </p:attrNameLst>
                                      </p:cBhvr>
                                      <p:to>
                                        <p:strVal val="visible"/>
                                      </p:to>
                                    </p:set>
                                    <p:animEffect transition="in" filter="fade">
                                      <p:cBhvr>
                                        <p:cTn id="113" dur="1000"/>
                                        <p:tgtEl>
                                          <p:spTgt spid="459"/>
                                        </p:tgtEl>
                                      </p:cBhvr>
                                    </p:animEffect>
                                    <p:anim calcmode="lin" valueType="num">
                                      <p:cBhvr>
                                        <p:cTn id="114" dur="1000" fill="hold"/>
                                        <p:tgtEl>
                                          <p:spTgt spid="459"/>
                                        </p:tgtEl>
                                        <p:attrNameLst>
                                          <p:attrName>ppt_x</p:attrName>
                                        </p:attrNameLst>
                                      </p:cBhvr>
                                      <p:tavLst>
                                        <p:tav tm="0">
                                          <p:val>
                                            <p:strVal val="#ppt_x"/>
                                          </p:val>
                                        </p:tav>
                                        <p:tav tm="100000">
                                          <p:val>
                                            <p:strVal val="#ppt_x"/>
                                          </p:val>
                                        </p:tav>
                                      </p:tavLst>
                                    </p:anim>
                                    <p:anim calcmode="lin" valueType="num">
                                      <p:cBhvr>
                                        <p:cTn id="115" dur="1000" fill="hold"/>
                                        <p:tgtEl>
                                          <p:spTgt spid="459"/>
                                        </p:tgtEl>
                                        <p:attrNameLst>
                                          <p:attrName>ppt_y</p:attrName>
                                        </p:attrNameLst>
                                      </p:cBhvr>
                                      <p:tavLst>
                                        <p:tav tm="0">
                                          <p:val>
                                            <p:strVal val="#ppt_y-.1"/>
                                          </p:val>
                                        </p:tav>
                                        <p:tav tm="100000">
                                          <p:val>
                                            <p:strVal val="#ppt_y"/>
                                          </p:val>
                                        </p:tav>
                                      </p:tavLst>
                                    </p:anim>
                                  </p:childTnLst>
                                </p:cTn>
                              </p:par>
                              <p:par>
                                <p:cTn id="116" presetID="47" presetClass="entr" presetSubtype="0" fill="hold" grpId="0" nodeType="withEffect">
                                  <p:stCondLst>
                                    <p:cond delay="0"/>
                                  </p:stCondLst>
                                  <p:childTnLst>
                                    <p:set>
                                      <p:cBhvr>
                                        <p:cTn id="117" dur="1" fill="hold">
                                          <p:stCondLst>
                                            <p:cond delay="0"/>
                                          </p:stCondLst>
                                        </p:cTn>
                                        <p:tgtEl>
                                          <p:spTgt spid="472"/>
                                        </p:tgtEl>
                                        <p:attrNameLst>
                                          <p:attrName>style.visibility</p:attrName>
                                        </p:attrNameLst>
                                      </p:cBhvr>
                                      <p:to>
                                        <p:strVal val="visible"/>
                                      </p:to>
                                    </p:set>
                                    <p:animEffect transition="in" filter="fade">
                                      <p:cBhvr>
                                        <p:cTn id="118" dur="1000"/>
                                        <p:tgtEl>
                                          <p:spTgt spid="472"/>
                                        </p:tgtEl>
                                      </p:cBhvr>
                                    </p:animEffect>
                                    <p:anim calcmode="lin" valueType="num">
                                      <p:cBhvr>
                                        <p:cTn id="119" dur="1000" fill="hold"/>
                                        <p:tgtEl>
                                          <p:spTgt spid="472"/>
                                        </p:tgtEl>
                                        <p:attrNameLst>
                                          <p:attrName>ppt_x</p:attrName>
                                        </p:attrNameLst>
                                      </p:cBhvr>
                                      <p:tavLst>
                                        <p:tav tm="0">
                                          <p:val>
                                            <p:strVal val="#ppt_x"/>
                                          </p:val>
                                        </p:tav>
                                        <p:tav tm="100000">
                                          <p:val>
                                            <p:strVal val="#ppt_x"/>
                                          </p:val>
                                        </p:tav>
                                      </p:tavLst>
                                    </p:anim>
                                    <p:anim calcmode="lin" valueType="num">
                                      <p:cBhvr>
                                        <p:cTn id="120" dur="1000" fill="hold"/>
                                        <p:tgtEl>
                                          <p:spTgt spid="472"/>
                                        </p:tgtEl>
                                        <p:attrNameLst>
                                          <p:attrName>ppt_y</p:attrName>
                                        </p:attrNameLst>
                                      </p:cBhvr>
                                      <p:tavLst>
                                        <p:tav tm="0">
                                          <p:val>
                                            <p:strVal val="#ppt_y-.1"/>
                                          </p:val>
                                        </p:tav>
                                        <p:tav tm="100000">
                                          <p:val>
                                            <p:strVal val="#ppt_y"/>
                                          </p:val>
                                        </p:tav>
                                      </p:tavLst>
                                    </p:anim>
                                  </p:childTnLst>
                                </p:cTn>
                              </p:par>
                              <p:par>
                                <p:cTn id="121" presetID="47" presetClass="entr" presetSubtype="0" fill="hold" grpId="0" nodeType="withEffect">
                                  <p:stCondLst>
                                    <p:cond delay="0"/>
                                  </p:stCondLst>
                                  <p:childTnLst>
                                    <p:set>
                                      <p:cBhvr>
                                        <p:cTn id="122" dur="1" fill="hold">
                                          <p:stCondLst>
                                            <p:cond delay="0"/>
                                          </p:stCondLst>
                                        </p:cTn>
                                        <p:tgtEl>
                                          <p:spTgt spid="471"/>
                                        </p:tgtEl>
                                        <p:attrNameLst>
                                          <p:attrName>style.visibility</p:attrName>
                                        </p:attrNameLst>
                                      </p:cBhvr>
                                      <p:to>
                                        <p:strVal val="visible"/>
                                      </p:to>
                                    </p:set>
                                    <p:animEffect transition="in" filter="fade">
                                      <p:cBhvr>
                                        <p:cTn id="123" dur="1000"/>
                                        <p:tgtEl>
                                          <p:spTgt spid="471"/>
                                        </p:tgtEl>
                                      </p:cBhvr>
                                    </p:animEffect>
                                    <p:anim calcmode="lin" valueType="num">
                                      <p:cBhvr>
                                        <p:cTn id="124" dur="1000" fill="hold"/>
                                        <p:tgtEl>
                                          <p:spTgt spid="471"/>
                                        </p:tgtEl>
                                        <p:attrNameLst>
                                          <p:attrName>ppt_x</p:attrName>
                                        </p:attrNameLst>
                                      </p:cBhvr>
                                      <p:tavLst>
                                        <p:tav tm="0">
                                          <p:val>
                                            <p:strVal val="#ppt_x"/>
                                          </p:val>
                                        </p:tav>
                                        <p:tav tm="100000">
                                          <p:val>
                                            <p:strVal val="#ppt_x"/>
                                          </p:val>
                                        </p:tav>
                                      </p:tavLst>
                                    </p:anim>
                                    <p:anim calcmode="lin" valueType="num">
                                      <p:cBhvr>
                                        <p:cTn id="125" dur="1000" fill="hold"/>
                                        <p:tgtEl>
                                          <p:spTgt spid="471"/>
                                        </p:tgtEl>
                                        <p:attrNameLst>
                                          <p:attrName>ppt_y</p:attrName>
                                        </p:attrNameLst>
                                      </p:cBhvr>
                                      <p:tavLst>
                                        <p:tav tm="0">
                                          <p:val>
                                            <p:strVal val="#ppt_y-.1"/>
                                          </p:val>
                                        </p:tav>
                                        <p:tav tm="100000">
                                          <p:val>
                                            <p:strVal val="#ppt_y"/>
                                          </p:val>
                                        </p:tav>
                                      </p:tavLst>
                                    </p:anim>
                                  </p:childTnLst>
                                </p:cTn>
                              </p:par>
                              <p:par>
                                <p:cTn id="126" presetID="47" presetClass="entr" presetSubtype="0" fill="hold" nodeType="with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1000"/>
                                        <p:tgtEl>
                                          <p:spTgt spid="7"/>
                                        </p:tgtEl>
                                      </p:cBhvr>
                                    </p:animEffect>
                                    <p:anim calcmode="lin" valueType="num">
                                      <p:cBhvr>
                                        <p:cTn id="129" dur="1000" fill="hold"/>
                                        <p:tgtEl>
                                          <p:spTgt spid="7"/>
                                        </p:tgtEl>
                                        <p:attrNameLst>
                                          <p:attrName>ppt_x</p:attrName>
                                        </p:attrNameLst>
                                      </p:cBhvr>
                                      <p:tavLst>
                                        <p:tav tm="0">
                                          <p:val>
                                            <p:strVal val="#ppt_x"/>
                                          </p:val>
                                        </p:tav>
                                        <p:tav tm="100000">
                                          <p:val>
                                            <p:strVal val="#ppt_x"/>
                                          </p:val>
                                        </p:tav>
                                      </p:tavLst>
                                    </p:anim>
                                    <p:anim calcmode="lin" valueType="num">
                                      <p:cBhvr>
                                        <p:cTn id="1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grpId="0" nodeType="clickEffect">
                                  <p:stCondLst>
                                    <p:cond delay="0"/>
                                  </p:stCondLst>
                                  <p:childTnLst>
                                    <p:set>
                                      <p:cBhvr>
                                        <p:cTn id="134" dur="1" fill="hold">
                                          <p:stCondLst>
                                            <p:cond delay="0"/>
                                          </p:stCondLst>
                                        </p:cTn>
                                        <p:tgtEl>
                                          <p:spTgt spid="474"/>
                                        </p:tgtEl>
                                        <p:attrNameLst>
                                          <p:attrName>style.visibility</p:attrName>
                                        </p:attrNameLst>
                                      </p:cBhvr>
                                      <p:to>
                                        <p:strVal val="visible"/>
                                      </p:to>
                                    </p:set>
                                    <p:animEffect transition="in" filter="fade">
                                      <p:cBhvr>
                                        <p:cTn id="135" dur="1000"/>
                                        <p:tgtEl>
                                          <p:spTgt spid="474"/>
                                        </p:tgtEl>
                                      </p:cBhvr>
                                    </p:animEffect>
                                    <p:anim calcmode="lin" valueType="num">
                                      <p:cBhvr>
                                        <p:cTn id="136" dur="1000" fill="hold"/>
                                        <p:tgtEl>
                                          <p:spTgt spid="474"/>
                                        </p:tgtEl>
                                        <p:attrNameLst>
                                          <p:attrName>ppt_x</p:attrName>
                                        </p:attrNameLst>
                                      </p:cBhvr>
                                      <p:tavLst>
                                        <p:tav tm="0">
                                          <p:val>
                                            <p:strVal val="#ppt_x"/>
                                          </p:val>
                                        </p:tav>
                                        <p:tav tm="100000">
                                          <p:val>
                                            <p:strVal val="#ppt_x"/>
                                          </p:val>
                                        </p:tav>
                                      </p:tavLst>
                                    </p:anim>
                                    <p:anim calcmode="lin" valueType="num">
                                      <p:cBhvr>
                                        <p:cTn id="137" dur="1000" fill="hold"/>
                                        <p:tgtEl>
                                          <p:spTgt spid="474"/>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475"/>
                                        </p:tgtEl>
                                        <p:attrNameLst>
                                          <p:attrName>style.visibility</p:attrName>
                                        </p:attrNameLst>
                                      </p:cBhvr>
                                      <p:to>
                                        <p:strVal val="visible"/>
                                      </p:to>
                                    </p:set>
                                    <p:animEffect transition="in" filter="fade">
                                      <p:cBhvr>
                                        <p:cTn id="140" dur="1000"/>
                                        <p:tgtEl>
                                          <p:spTgt spid="475"/>
                                        </p:tgtEl>
                                      </p:cBhvr>
                                    </p:animEffect>
                                    <p:anim calcmode="lin" valueType="num">
                                      <p:cBhvr>
                                        <p:cTn id="141" dur="1000" fill="hold"/>
                                        <p:tgtEl>
                                          <p:spTgt spid="475"/>
                                        </p:tgtEl>
                                        <p:attrNameLst>
                                          <p:attrName>ppt_x</p:attrName>
                                        </p:attrNameLst>
                                      </p:cBhvr>
                                      <p:tavLst>
                                        <p:tav tm="0">
                                          <p:val>
                                            <p:strVal val="#ppt_x"/>
                                          </p:val>
                                        </p:tav>
                                        <p:tav tm="100000">
                                          <p:val>
                                            <p:strVal val="#ppt_x"/>
                                          </p:val>
                                        </p:tav>
                                      </p:tavLst>
                                    </p:anim>
                                    <p:anim calcmode="lin" valueType="num">
                                      <p:cBhvr>
                                        <p:cTn id="142" dur="1000" fill="hold"/>
                                        <p:tgtEl>
                                          <p:spTgt spid="475"/>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476"/>
                                        </p:tgtEl>
                                        <p:attrNameLst>
                                          <p:attrName>style.visibility</p:attrName>
                                        </p:attrNameLst>
                                      </p:cBhvr>
                                      <p:to>
                                        <p:strVal val="visible"/>
                                      </p:to>
                                    </p:set>
                                    <p:animEffect transition="in" filter="fade">
                                      <p:cBhvr>
                                        <p:cTn id="145" dur="1000"/>
                                        <p:tgtEl>
                                          <p:spTgt spid="476"/>
                                        </p:tgtEl>
                                      </p:cBhvr>
                                    </p:animEffect>
                                    <p:anim calcmode="lin" valueType="num">
                                      <p:cBhvr>
                                        <p:cTn id="146" dur="1000" fill="hold"/>
                                        <p:tgtEl>
                                          <p:spTgt spid="476"/>
                                        </p:tgtEl>
                                        <p:attrNameLst>
                                          <p:attrName>ppt_x</p:attrName>
                                        </p:attrNameLst>
                                      </p:cBhvr>
                                      <p:tavLst>
                                        <p:tav tm="0">
                                          <p:val>
                                            <p:strVal val="#ppt_x"/>
                                          </p:val>
                                        </p:tav>
                                        <p:tav tm="100000">
                                          <p:val>
                                            <p:strVal val="#ppt_x"/>
                                          </p:val>
                                        </p:tav>
                                      </p:tavLst>
                                    </p:anim>
                                    <p:anim calcmode="lin" valueType="num">
                                      <p:cBhvr>
                                        <p:cTn id="147" dur="1000" fill="hold"/>
                                        <p:tgtEl>
                                          <p:spTgt spid="476"/>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479"/>
                                        </p:tgtEl>
                                        <p:attrNameLst>
                                          <p:attrName>style.visibility</p:attrName>
                                        </p:attrNameLst>
                                      </p:cBhvr>
                                      <p:to>
                                        <p:strVal val="visible"/>
                                      </p:to>
                                    </p:set>
                                    <p:animEffect transition="in" filter="fade">
                                      <p:cBhvr>
                                        <p:cTn id="150" dur="1000"/>
                                        <p:tgtEl>
                                          <p:spTgt spid="479"/>
                                        </p:tgtEl>
                                      </p:cBhvr>
                                    </p:animEffect>
                                    <p:anim calcmode="lin" valueType="num">
                                      <p:cBhvr>
                                        <p:cTn id="151" dur="1000" fill="hold"/>
                                        <p:tgtEl>
                                          <p:spTgt spid="479"/>
                                        </p:tgtEl>
                                        <p:attrNameLst>
                                          <p:attrName>ppt_x</p:attrName>
                                        </p:attrNameLst>
                                      </p:cBhvr>
                                      <p:tavLst>
                                        <p:tav tm="0">
                                          <p:val>
                                            <p:strVal val="#ppt_x"/>
                                          </p:val>
                                        </p:tav>
                                        <p:tav tm="100000">
                                          <p:val>
                                            <p:strVal val="#ppt_x"/>
                                          </p:val>
                                        </p:tav>
                                      </p:tavLst>
                                    </p:anim>
                                    <p:anim calcmode="lin" valueType="num">
                                      <p:cBhvr>
                                        <p:cTn id="152" dur="1000" fill="hold"/>
                                        <p:tgtEl>
                                          <p:spTgt spid="479"/>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478"/>
                                        </p:tgtEl>
                                        <p:attrNameLst>
                                          <p:attrName>style.visibility</p:attrName>
                                        </p:attrNameLst>
                                      </p:cBhvr>
                                      <p:to>
                                        <p:strVal val="visible"/>
                                      </p:to>
                                    </p:set>
                                    <p:animEffect transition="in" filter="fade">
                                      <p:cBhvr>
                                        <p:cTn id="155" dur="1000"/>
                                        <p:tgtEl>
                                          <p:spTgt spid="478"/>
                                        </p:tgtEl>
                                      </p:cBhvr>
                                    </p:animEffect>
                                    <p:anim calcmode="lin" valueType="num">
                                      <p:cBhvr>
                                        <p:cTn id="156" dur="1000" fill="hold"/>
                                        <p:tgtEl>
                                          <p:spTgt spid="478"/>
                                        </p:tgtEl>
                                        <p:attrNameLst>
                                          <p:attrName>ppt_x</p:attrName>
                                        </p:attrNameLst>
                                      </p:cBhvr>
                                      <p:tavLst>
                                        <p:tav tm="0">
                                          <p:val>
                                            <p:strVal val="#ppt_x"/>
                                          </p:val>
                                        </p:tav>
                                        <p:tav tm="100000">
                                          <p:val>
                                            <p:strVal val="#ppt_x"/>
                                          </p:val>
                                        </p:tav>
                                      </p:tavLst>
                                    </p:anim>
                                    <p:anim calcmode="lin" valueType="num">
                                      <p:cBhvr>
                                        <p:cTn id="157" dur="1000" fill="hold"/>
                                        <p:tgtEl>
                                          <p:spTgt spid="478"/>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2"/>
                                        </p:tgtEl>
                                        <p:attrNameLst>
                                          <p:attrName>style.visibility</p:attrName>
                                        </p:attrNameLst>
                                      </p:cBhvr>
                                      <p:to>
                                        <p:strVal val="visible"/>
                                      </p:to>
                                    </p:set>
                                    <p:animEffect transition="in" filter="fade">
                                      <p:cBhvr>
                                        <p:cTn id="160" dur="1000"/>
                                        <p:tgtEl>
                                          <p:spTgt spid="2"/>
                                        </p:tgtEl>
                                      </p:cBhvr>
                                    </p:animEffect>
                                    <p:anim calcmode="lin" valueType="num">
                                      <p:cBhvr>
                                        <p:cTn id="161" dur="1000" fill="hold"/>
                                        <p:tgtEl>
                                          <p:spTgt spid="2"/>
                                        </p:tgtEl>
                                        <p:attrNameLst>
                                          <p:attrName>ppt_x</p:attrName>
                                        </p:attrNameLst>
                                      </p:cBhvr>
                                      <p:tavLst>
                                        <p:tav tm="0">
                                          <p:val>
                                            <p:strVal val="#ppt_x"/>
                                          </p:val>
                                        </p:tav>
                                        <p:tav tm="100000">
                                          <p:val>
                                            <p:strVal val="#ppt_x"/>
                                          </p:val>
                                        </p:tav>
                                      </p:tavLst>
                                    </p:anim>
                                    <p:anim calcmode="lin" valueType="num">
                                      <p:cBhvr>
                                        <p:cTn id="16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animBg="1"/>
      <p:bldP spid="446" grpId="0" animBg="1"/>
      <p:bldP spid="447" grpId="0" animBg="1"/>
      <p:bldP spid="449" grpId="0" animBg="1"/>
      <p:bldP spid="450" grpId="0" animBg="1"/>
      <p:bldP spid="451" grpId="0" animBg="1"/>
      <p:bldP spid="453" grpId="0" animBg="1"/>
      <p:bldP spid="454" grpId="0" animBg="1"/>
      <p:bldP spid="455" grpId="0" animBg="1"/>
      <p:bldP spid="457" grpId="0" animBg="1"/>
      <p:bldP spid="458" grpId="0" animBg="1"/>
      <p:bldP spid="459" grpId="0" animBg="1"/>
      <p:bldP spid="465" grpId="0"/>
      <p:bldP spid="466" grpId="0"/>
      <p:bldP spid="467" grpId="0"/>
      <p:bldP spid="468" grpId="0"/>
      <p:bldP spid="469" grpId="0"/>
      <p:bldP spid="470" grpId="0"/>
      <p:bldP spid="471" grpId="0"/>
      <p:bldP spid="472" grpId="0"/>
      <p:bldP spid="474" grpId="0" animBg="1"/>
      <p:bldP spid="475" grpId="0" animBg="1"/>
      <p:bldP spid="476" grpId="0" animBg="1"/>
      <p:bldP spid="478" grpId="0"/>
      <p:bldP spid="47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err="1" smtClean="0">
                <a:solidFill>
                  <a:srgbClr val="232A33"/>
                </a:solidFill>
                <a:latin typeface="Calibri" panose="020F0502020204030204" pitchFamily="34" charset="0"/>
                <a:cs typeface="Calibri" panose="020F0502020204030204" pitchFamily="34" charset="0"/>
              </a:rPr>
              <a:t>Rodo</a:t>
            </a:r>
            <a:r>
              <a:rPr lang="en-US" sz="3200" b="1" dirty="0" smtClean="0">
                <a:solidFill>
                  <a:srgbClr val="232A33"/>
                </a:solidFill>
                <a:latin typeface="Calibri" panose="020F0502020204030204" pitchFamily="34" charset="0"/>
                <a:cs typeface="Calibri" panose="020F0502020204030204" pitchFamily="34" charset="0"/>
              </a:rPr>
              <a:t> Insurance</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#1</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23481" y="3235975"/>
            <a:ext cx="4663109" cy="2777683"/>
          </a:xfrm>
          <a:prstGeom prst="rect">
            <a:avLst/>
          </a:prstGeom>
          <a:noFill/>
        </p:spPr>
        <p:txBody>
          <a:bodyPr wrap="square" rtlCol="0">
            <a:spAutoFit/>
          </a:bodyPr>
          <a:lstStyle/>
          <a:p>
            <a:r>
              <a:rPr lang="en-US" sz="2400" b="1" dirty="0" err="1" smtClean="0">
                <a:solidFill>
                  <a:schemeClr val="bg1"/>
                </a:solidFill>
              </a:rPr>
              <a:t>Rodo</a:t>
            </a:r>
            <a:r>
              <a:rPr lang="en-US" sz="2400" b="1" dirty="0" smtClean="0">
                <a:solidFill>
                  <a:schemeClr val="bg1"/>
                </a:solidFill>
              </a:rPr>
              <a:t> Insurance</a:t>
            </a:r>
            <a:endParaRPr lang="en-US" sz="2400" b="1" dirty="0">
              <a:solidFill>
                <a:schemeClr val="bg1"/>
              </a:solidFill>
            </a:endParaRPr>
          </a:p>
          <a:p>
            <a:r>
              <a:rPr lang="en-US" sz="1400" dirty="0" smtClean="0"/>
              <a:t>Finance &amp; Insurance</a:t>
            </a:r>
          </a:p>
          <a:p>
            <a:endParaRPr lang="en-US" sz="1050" dirty="0"/>
          </a:p>
          <a:p>
            <a:r>
              <a:rPr lang="en-US" dirty="0"/>
              <a:t>We build a platform where you can choose your vehicle coverage while comparing them to others. We helped them creating different API's and integrated Logo and app design. With our design and development endeavors, created this responsive insurance app and website design.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417" y="1500135"/>
            <a:ext cx="3816548" cy="3816548"/>
          </a:xfrm>
          <a:prstGeom prst="rect">
            <a:avLst/>
          </a:prstGeom>
          <a:effectLst>
            <a:outerShdw blurRad="406400" dist="50800" dir="5400000" sx="103000" sy="103000" algn="ctr" rotWithShape="0">
              <a:srgbClr val="000000">
                <a:alpha val="14000"/>
              </a:srgbClr>
            </a:outerShdw>
          </a:effectLst>
        </p:spPr>
      </p:pic>
    </p:spTree>
    <p:extLst>
      <p:ext uri="{BB962C8B-B14F-4D97-AF65-F5344CB8AC3E}">
        <p14:creationId xmlns:p14="http://schemas.microsoft.com/office/powerpoint/2010/main" val="258438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err="1" smtClean="0">
                <a:solidFill>
                  <a:srgbClr val="232A33"/>
                </a:solidFill>
                <a:latin typeface="Calibri" panose="020F0502020204030204" pitchFamily="34" charset="0"/>
                <a:cs typeface="Calibri" panose="020F0502020204030204" pitchFamily="34" charset="0"/>
              </a:rPr>
              <a:t>Hawyah</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#2</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23481" y="3235975"/>
            <a:ext cx="4663109" cy="2777683"/>
          </a:xfrm>
          <a:prstGeom prst="rect">
            <a:avLst/>
          </a:prstGeom>
          <a:noFill/>
        </p:spPr>
        <p:txBody>
          <a:bodyPr wrap="square" rtlCol="0">
            <a:spAutoFit/>
          </a:bodyPr>
          <a:lstStyle/>
          <a:p>
            <a:r>
              <a:rPr lang="en-US" sz="2400" b="1" dirty="0" err="1" smtClean="0">
                <a:solidFill>
                  <a:schemeClr val="bg1"/>
                </a:solidFill>
              </a:rPr>
              <a:t>Hawyah</a:t>
            </a:r>
            <a:endParaRPr lang="en-US" sz="2400" b="1" dirty="0">
              <a:solidFill>
                <a:schemeClr val="bg1"/>
              </a:solidFill>
            </a:endParaRPr>
          </a:p>
          <a:p>
            <a:r>
              <a:rPr lang="en-US" sz="1400" dirty="0" smtClean="0"/>
              <a:t>Delivery</a:t>
            </a:r>
          </a:p>
          <a:p>
            <a:endParaRPr lang="en-US" sz="1050" dirty="0"/>
          </a:p>
          <a:p>
            <a:r>
              <a:rPr lang="en-US" dirty="0"/>
              <a:t>We created this app to find the delivery options nearby you to get your order and order status at home. It consist of different API's and maps data to know user's </a:t>
            </a:r>
            <a:r>
              <a:rPr lang="en-US" dirty="0" err="1"/>
              <a:t>locationa</a:t>
            </a:r>
            <a:r>
              <a:rPr lang="en-US" dirty="0"/>
              <a:t> and nearby areas. getting the most important factor of e-commerce to one </a:t>
            </a:r>
            <a:r>
              <a:rPr lang="en-US" dirty="0" err="1"/>
              <a:t>plca</a:t>
            </a:r>
            <a:r>
              <a:rPr lang="en-US" dirty="0"/>
              <a:t> where you can choose the delivery guy.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558" y="1594743"/>
            <a:ext cx="4161407" cy="2571750"/>
          </a:xfrm>
          <a:prstGeom prst="rect">
            <a:avLst/>
          </a:prstGeom>
          <a:effectLst>
            <a:outerShdw blurRad="406400" dist="50800" dir="5400000" sx="103000" sy="103000" algn="ctr" rotWithShape="0">
              <a:srgbClr val="000000">
                <a:alpha val="14000"/>
              </a:srgbClr>
            </a:outerShdw>
          </a:effectLst>
        </p:spPr>
      </p:pic>
    </p:spTree>
    <p:extLst>
      <p:ext uri="{BB962C8B-B14F-4D97-AF65-F5344CB8AC3E}">
        <p14:creationId xmlns:p14="http://schemas.microsoft.com/office/powerpoint/2010/main" val="3840145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1CE8704-E519-4FCA-9939-34EC5731522A}"/>
              </a:ext>
            </a:extLst>
          </p:cNvPr>
          <p:cNvSpPr/>
          <p:nvPr/>
        </p:nvSpPr>
        <p:spPr>
          <a:xfrm>
            <a:off x="0" y="6582565"/>
            <a:ext cx="12192000" cy="2401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7B44FF0E-64C7-4F4B-AAE2-3FAEFF7B1442}"/>
              </a:ext>
            </a:extLst>
          </p:cNvPr>
          <p:cNvSpPr/>
          <p:nvPr/>
        </p:nvSpPr>
        <p:spPr>
          <a:xfrm>
            <a:off x="0" y="6620687"/>
            <a:ext cx="12192000" cy="2401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6C4668D-B870-48E7-B95D-33481DC25AB7}"/>
              </a:ext>
            </a:extLst>
          </p:cNvPr>
          <p:cNvSpPr/>
          <p:nvPr/>
        </p:nvSpPr>
        <p:spPr>
          <a:xfrm rot="2700000">
            <a:off x="-263575" y="6253303"/>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0">
            <a:extLst>
              <a:ext uri="{FF2B5EF4-FFF2-40B4-BE49-F238E27FC236}">
                <a16:creationId xmlns:a16="http://schemas.microsoft.com/office/drawing/2014/main" id="{D0B5C52E-06C7-4E4E-B802-71ED29020F2C}"/>
              </a:ext>
            </a:extLst>
          </p:cNvPr>
          <p:cNvSpPr/>
          <p:nvPr/>
        </p:nvSpPr>
        <p:spPr>
          <a:xfrm>
            <a:off x="11424722" y="6151727"/>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p:cNvSpPr txBox="1"/>
          <p:nvPr/>
        </p:nvSpPr>
        <p:spPr>
          <a:xfrm>
            <a:off x="6761018" y="2045346"/>
            <a:ext cx="4778323" cy="492443"/>
          </a:xfrm>
          <a:prstGeom prst="rect">
            <a:avLst/>
          </a:prstGeom>
          <a:noFill/>
        </p:spPr>
        <p:txBody>
          <a:bodyPr wrap="square" lIns="0" tIns="0" rIns="0" bIns="0" rtlCol="0">
            <a:spAutoFit/>
          </a:bodyPr>
          <a:lstStyle/>
          <a:p>
            <a:r>
              <a:rPr lang="en-US" sz="3200" b="1" dirty="0" smtClean="0">
                <a:solidFill>
                  <a:srgbClr val="232A33"/>
                </a:solidFill>
                <a:latin typeface="Calibri" panose="020F0502020204030204" pitchFamily="34" charset="0"/>
                <a:cs typeface="Calibri" panose="020F0502020204030204" pitchFamily="34" charset="0"/>
              </a:rPr>
              <a:t>The </a:t>
            </a:r>
            <a:r>
              <a:rPr lang="en-US" sz="3200" b="1" dirty="0" err="1" smtClean="0">
                <a:solidFill>
                  <a:srgbClr val="232A33"/>
                </a:solidFill>
                <a:latin typeface="Calibri" panose="020F0502020204030204" pitchFamily="34" charset="0"/>
                <a:cs typeface="Calibri" panose="020F0502020204030204" pitchFamily="34" charset="0"/>
              </a:rPr>
              <a:t>LiveCard</a:t>
            </a:r>
            <a:endParaRPr lang="en-US" sz="3200" b="1" dirty="0">
              <a:solidFill>
                <a:srgbClr val="232A33"/>
              </a:solidFill>
              <a:latin typeface="Calibri" panose="020F0502020204030204" pitchFamily="34" charset="0"/>
              <a:cs typeface="Calibri" panose="020F0502020204030204" pitchFamily="34" charset="0"/>
            </a:endParaRPr>
          </a:p>
        </p:txBody>
      </p:sp>
      <p:cxnSp>
        <p:nvCxnSpPr>
          <p:cNvPr id="26" name="Straight Connector 25"/>
          <p:cNvCxnSpPr/>
          <p:nvPr/>
        </p:nvCxnSpPr>
        <p:spPr>
          <a:xfrm>
            <a:off x="6802819" y="2673064"/>
            <a:ext cx="4183258"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0" y="-17550"/>
            <a:ext cx="12192000" cy="105490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722568" y="297950"/>
            <a:ext cx="11001828" cy="825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PROJECT #3</a:t>
            </a:r>
            <a:endParaRPr lang="en-US" sz="3600" b="1" dirty="0">
              <a:solidFill>
                <a:schemeClr val="bg1"/>
              </a:solidFill>
            </a:endParaRPr>
          </a:p>
        </p:txBody>
      </p:sp>
      <p:sp>
        <p:nvSpPr>
          <p:cNvPr id="33" name="Rectangle 32"/>
          <p:cNvSpPr/>
          <p:nvPr/>
        </p:nvSpPr>
        <p:spPr>
          <a:xfrm>
            <a:off x="9766299" y="-3294"/>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182" y="234598"/>
            <a:ext cx="1695434" cy="480718"/>
          </a:xfrm>
          <a:prstGeom prst="rect">
            <a:avLst/>
          </a:prstGeom>
        </p:spPr>
      </p:pic>
      <p:sp>
        <p:nvSpPr>
          <p:cNvPr id="35" name="Rectangle 34">
            <a:extLst>
              <a:ext uri="{FF2B5EF4-FFF2-40B4-BE49-F238E27FC236}">
                <a16:creationId xmlns:a16="http://schemas.microsoft.com/office/drawing/2014/main" id="{9BD08C1D-5EE9-40F6-9F0F-84E4549CF766}"/>
              </a:ext>
            </a:extLst>
          </p:cNvPr>
          <p:cNvSpPr/>
          <p:nvPr/>
        </p:nvSpPr>
        <p:spPr>
          <a:xfrm rot="2700000">
            <a:off x="-108787" y="65068"/>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DEA1AD-B8E0-4BF1-922C-946D2C3782B9}"/>
              </a:ext>
            </a:extLst>
          </p:cNvPr>
          <p:cNvSpPr/>
          <p:nvPr/>
        </p:nvSpPr>
        <p:spPr>
          <a:xfrm rot="3983131">
            <a:off x="11832531" y="221094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8" name="Snip Single Corner Rectangle 17"/>
          <p:cNvSpPr/>
          <p:nvPr/>
        </p:nvSpPr>
        <p:spPr>
          <a:xfrm flipV="1">
            <a:off x="5800724" y="3005667"/>
            <a:ext cx="5508625" cy="3105150"/>
          </a:xfrm>
          <a:prstGeom prst="snip1Rect">
            <a:avLst>
              <a:gd name="adj" fmla="val 13789"/>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223481" y="3235975"/>
            <a:ext cx="4663109" cy="2500685"/>
          </a:xfrm>
          <a:prstGeom prst="rect">
            <a:avLst/>
          </a:prstGeom>
          <a:noFill/>
        </p:spPr>
        <p:txBody>
          <a:bodyPr wrap="square" rtlCol="0">
            <a:spAutoFit/>
          </a:bodyPr>
          <a:lstStyle/>
          <a:p>
            <a:r>
              <a:rPr lang="en-US" sz="2400" b="1" dirty="0" smtClean="0">
                <a:solidFill>
                  <a:schemeClr val="bg1"/>
                </a:solidFill>
              </a:rPr>
              <a:t>The </a:t>
            </a:r>
            <a:r>
              <a:rPr lang="en-US" sz="2400" b="1" dirty="0" err="1" smtClean="0">
                <a:solidFill>
                  <a:schemeClr val="bg1"/>
                </a:solidFill>
              </a:rPr>
              <a:t>LiveCard</a:t>
            </a:r>
            <a:endParaRPr lang="en-US" sz="2400" b="1" dirty="0">
              <a:solidFill>
                <a:schemeClr val="bg1"/>
              </a:solidFill>
            </a:endParaRPr>
          </a:p>
          <a:p>
            <a:r>
              <a:rPr lang="en-US" sz="1400" dirty="0" smtClean="0"/>
              <a:t>Shopping</a:t>
            </a:r>
          </a:p>
          <a:p>
            <a:endParaRPr lang="en-US" sz="1050" dirty="0"/>
          </a:p>
          <a:p>
            <a:r>
              <a:rPr lang="en-US" dirty="0"/>
              <a:t>With </a:t>
            </a:r>
            <a:r>
              <a:rPr lang="en-US" dirty="0" err="1"/>
              <a:t>LiveCard</a:t>
            </a:r>
            <a:r>
              <a:rPr lang="en-US" dirty="0"/>
              <a:t> app you can easily search and redeem offers. Local and global location offers with your phone. Creating these apps is challenging and yet most enjoying work to do. We integrated API with phone number and using React native component.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962" y="1352854"/>
            <a:ext cx="2271713" cy="3829459"/>
          </a:xfrm>
          <a:prstGeom prst="rect">
            <a:avLst/>
          </a:prstGeom>
          <a:effectLst>
            <a:outerShdw blurRad="406400" dist="50800" dir="5400000" sx="103000" sy="103000" algn="ctr" rotWithShape="0">
              <a:srgbClr val="000000">
                <a:alpha val="14000"/>
              </a:srgbClr>
            </a:outerShdw>
          </a:effectLst>
        </p:spPr>
      </p:pic>
    </p:spTree>
    <p:extLst>
      <p:ext uri="{BB962C8B-B14F-4D97-AF65-F5344CB8AC3E}">
        <p14:creationId xmlns:p14="http://schemas.microsoft.com/office/powerpoint/2010/main" val="447205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AD468F8-0D3F-4E0B-A8D9-1F50BA5293F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7" name="Rectangle 6">
            <a:extLst>
              <a:ext uri="{FF2B5EF4-FFF2-40B4-BE49-F238E27FC236}">
                <a16:creationId xmlns:a16="http://schemas.microsoft.com/office/drawing/2014/main" id="{7AB64C2A-0FA4-4E4C-A1D5-891A482FE1C3}"/>
              </a:ext>
            </a:extLst>
          </p:cNvPr>
          <p:cNvSpPr/>
          <p:nvPr/>
        </p:nvSpPr>
        <p:spPr>
          <a:xfrm>
            <a:off x="0" y="0"/>
            <a:ext cx="12192000" cy="6858000"/>
          </a:xfrm>
          <a:prstGeom prst="rect">
            <a:avLst/>
          </a:prstGeom>
          <a:solidFill>
            <a:schemeClr val="accent6">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2C72F3-66FF-A14B-AA3A-A39AEA1110E1}"/>
              </a:ext>
            </a:extLst>
          </p:cNvPr>
          <p:cNvSpPr/>
          <p:nvPr/>
        </p:nvSpPr>
        <p:spPr>
          <a:xfrm>
            <a:off x="3590544" y="923544"/>
            <a:ext cx="5010912" cy="5010912"/>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onut 11">
            <a:extLst>
              <a:ext uri="{FF2B5EF4-FFF2-40B4-BE49-F238E27FC236}">
                <a16:creationId xmlns:a16="http://schemas.microsoft.com/office/drawing/2014/main" id="{1FCFAEE4-DF75-A046-BCDC-1FE17CAE9484}"/>
              </a:ext>
            </a:extLst>
          </p:cNvPr>
          <p:cNvSpPr/>
          <p:nvPr/>
        </p:nvSpPr>
        <p:spPr>
          <a:xfrm>
            <a:off x="1282931" y="-1384069"/>
            <a:ext cx="9626138" cy="9626138"/>
          </a:xfrm>
          <a:prstGeom prst="donut">
            <a:avLst>
              <a:gd name="adj" fmla="val 9614"/>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 name="Group 9">
            <a:extLst>
              <a:ext uri="{FF2B5EF4-FFF2-40B4-BE49-F238E27FC236}">
                <a16:creationId xmlns:a16="http://schemas.microsoft.com/office/drawing/2014/main" id="{AEB8A6EA-A89C-4485-9C3E-54E16D17FDA4}"/>
              </a:ext>
            </a:extLst>
          </p:cNvPr>
          <p:cNvGrpSpPr/>
          <p:nvPr/>
        </p:nvGrpSpPr>
        <p:grpSpPr>
          <a:xfrm>
            <a:off x="3445282" y="2395742"/>
            <a:ext cx="5314378" cy="2266979"/>
            <a:chOff x="3940907" y="2004194"/>
            <a:chExt cx="5807862" cy="2266979"/>
          </a:xfrm>
        </p:grpSpPr>
        <p:sp>
          <p:nvSpPr>
            <p:cNvPr id="13" name="TextBox 12">
              <a:extLst>
                <a:ext uri="{FF2B5EF4-FFF2-40B4-BE49-F238E27FC236}">
                  <a16:creationId xmlns:a16="http://schemas.microsoft.com/office/drawing/2014/main" id="{6D6F204B-7E39-4D5D-A1A1-082C3046B5A2}"/>
                </a:ext>
              </a:extLst>
            </p:cNvPr>
            <p:cNvSpPr txBox="1"/>
            <p:nvPr/>
          </p:nvSpPr>
          <p:spPr>
            <a:xfrm>
              <a:off x="4758952" y="3440176"/>
              <a:ext cx="4223985" cy="830997"/>
            </a:xfrm>
            <a:prstGeom prst="rect">
              <a:avLst/>
            </a:prstGeom>
            <a:noFill/>
          </p:spPr>
          <p:txBody>
            <a:bodyPr wrap="square" rtlCol="0">
              <a:spAutoFit/>
            </a:bodyPr>
            <a:lstStyle/>
            <a:p>
              <a:pPr algn="ctr"/>
              <a:r>
                <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THANK YOU</a:t>
              </a:r>
            </a:p>
          </p:txBody>
        </p:sp>
        <p:sp>
          <p:nvSpPr>
            <p:cNvPr id="14" name="TextBox 13">
              <a:extLst>
                <a:ext uri="{FF2B5EF4-FFF2-40B4-BE49-F238E27FC236}">
                  <a16:creationId xmlns:a16="http://schemas.microsoft.com/office/drawing/2014/main" id="{6678A179-0D41-4A30-B272-3668163E8B55}"/>
                </a:ext>
              </a:extLst>
            </p:cNvPr>
            <p:cNvSpPr txBox="1"/>
            <p:nvPr/>
          </p:nvSpPr>
          <p:spPr>
            <a:xfrm>
              <a:off x="3940907" y="2004194"/>
              <a:ext cx="5807862" cy="584775"/>
            </a:xfrm>
            <a:prstGeom prst="rect">
              <a:avLst/>
            </a:prstGeom>
            <a:noFill/>
          </p:spPr>
          <p:txBody>
            <a:bodyPr wrap="square" rtlCol="0">
              <a:spAutoFit/>
            </a:bodyPr>
            <a:lstStyle/>
            <a:p>
              <a:pPr algn="ctr"/>
              <a:endParaRPr lang="en-US" sz="3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16" name="Rectangle 15">
            <a:extLst>
              <a:ext uri="{FF2B5EF4-FFF2-40B4-BE49-F238E27FC236}">
                <a16:creationId xmlns:a16="http://schemas.microsoft.com/office/drawing/2014/main" id="{8ECF5761-A486-482A-93DA-14717330048F}"/>
              </a:ext>
            </a:extLst>
          </p:cNvPr>
          <p:cNvSpPr/>
          <p:nvPr/>
        </p:nvSpPr>
        <p:spPr>
          <a:xfrm rot="3840802">
            <a:off x="5771547" y="6388894"/>
            <a:ext cx="993677" cy="993677"/>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CB39A0-4A21-4B61-9B01-DA332514E3CA}"/>
              </a:ext>
            </a:extLst>
          </p:cNvPr>
          <p:cNvSpPr/>
          <p:nvPr/>
        </p:nvSpPr>
        <p:spPr>
          <a:xfrm rot="2700000">
            <a:off x="11387411" y="-221181"/>
            <a:ext cx="1055761" cy="10557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18" name="Rectangle 17">
            <a:extLst>
              <a:ext uri="{FF2B5EF4-FFF2-40B4-BE49-F238E27FC236}">
                <a16:creationId xmlns:a16="http://schemas.microsoft.com/office/drawing/2014/main" id="{EE187977-A207-43CB-87A2-1297E8129341}"/>
              </a:ext>
            </a:extLst>
          </p:cNvPr>
          <p:cNvSpPr/>
          <p:nvPr/>
        </p:nvSpPr>
        <p:spPr>
          <a:xfrm rot="2257653">
            <a:off x="-341399" y="1084122"/>
            <a:ext cx="1086313" cy="1086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4FC16CF-C27D-4535-A3B9-CAEE49AED636}"/>
              </a:ext>
            </a:extLst>
          </p:cNvPr>
          <p:cNvSpPr txBox="1"/>
          <p:nvPr/>
        </p:nvSpPr>
        <p:spPr>
          <a:xfrm>
            <a:off x="3512293" y="3273228"/>
            <a:ext cx="5314378" cy="369332"/>
          </a:xfrm>
          <a:prstGeom prst="rect">
            <a:avLst/>
          </a:prstGeom>
          <a:noFill/>
        </p:spPr>
        <p:txBody>
          <a:bodyPr wrap="square" rtlCol="0">
            <a:spAutoFit/>
          </a:bodyPr>
          <a:lstStyle/>
          <a:p>
            <a:pPr algn="ctr"/>
            <a:r>
              <a:rPr lang="en-US" spc="600" dirty="0" smtClean="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TECHNOLOGIES PVT. LTD.</a:t>
            </a:r>
            <a:endParaRPr lang="en-US" spc="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7498" y="2022355"/>
            <a:ext cx="3124200" cy="885825"/>
          </a:xfrm>
          <a:prstGeom prst="rect">
            <a:avLst/>
          </a:prstGeom>
        </p:spPr>
      </p:pic>
    </p:spTree>
    <p:extLst>
      <p:ext uri="{BB962C8B-B14F-4D97-AF65-F5344CB8AC3E}">
        <p14:creationId xmlns:p14="http://schemas.microsoft.com/office/powerpoint/2010/main" val="996793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E8DF9E8-F8EF-47FE-B1FC-AF1579D8F882}"/>
              </a:ext>
            </a:extLst>
          </p:cNvPr>
          <p:cNvSpPr/>
          <p:nvPr/>
        </p:nvSpPr>
        <p:spPr>
          <a:xfrm rot="2700000">
            <a:off x="11334820" y="6515853"/>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8" name="Rectangle 27">
            <a:extLst>
              <a:ext uri="{FF2B5EF4-FFF2-40B4-BE49-F238E27FC236}">
                <a16:creationId xmlns:a16="http://schemas.microsoft.com/office/drawing/2014/main" id="{F2F1B2E1-71F1-4D77-BBDC-CD1CF23D9227}"/>
              </a:ext>
            </a:extLst>
          </p:cNvPr>
          <p:cNvSpPr/>
          <p:nvPr/>
        </p:nvSpPr>
        <p:spPr>
          <a:xfrm rot="2700000">
            <a:off x="-13141" y="6205387"/>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E34AF3-9404-44BE-A1EF-01A5287265D3}"/>
              </a:ext>
            </a:extLst>
          </p:cNvPr>
          <p:cNvSpPr/>
          <p:nvPr/>
        </p:nvSpPr>
        <p:spPr>
          <a:xfrm rot="2700000">
            <a:off x="11334819" y="6658539"/>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6478" b="28366"/>
          <a:stretch/>
        </p:blipFill>
        <p:spPr>
          <a:xfrm>
            <a:off x="0" y="1"/>
            <a:ext cx="12192000" cy="3435204"/>
          </a:xfrm>
          <a:prstGeom prst="rect">
            <a:avLst/>
          </a:prstGeom>
        </p:spPr>
      </p:pic>
      <p:sp>
        <p:nvSpPr>
          <p:cNvPr id="169" name="Rectangle 168"/>
          <p:cNvSpPr/>
          <p:nvPr/>
        </p:nvSpPr>
        <p:spPr>
          <a:xfrm>
            <a:off x="2731" y="-24987"/>
            <a:ext cx="12192000" cy="3447904"/>
          </a:xfrm>
          <a:prstGeom prst="rect">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3122202" y="700249"/>
            <a:ext cx="5707285" cy="584775"/>
          </a:xfrm>
          <a:prstGeom prst="rect">
            <a:avLst/>
          </a:prstGeom>
        </p:spPr>
        <p:txBody>
          <a:bodyPr wrap="square">
            <a:spAutoFit/>
          </a:bodyPr>
          <a:lstStyle/>
          <a:p>
            <a:pPr algn="ctr"/>
            <a:r>
              <a:rPr lang="en-US" sz="32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BACK END TECHNOLOGIES</a:t>
            </a:r>
            <a:endPar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1" name="Rectangle 170"/>
          <p:cNvSpPr/>
          <p:nvPr/>
        </p:nvSpPr>
        <p:spPr>
          <a:xfrm>
            <a:off x="9766300" y="-12700"/>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2" name="Picture 1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1614" y="219418"/>
            <a:ext cx="1695434" cy="480718"/>
          </a:xfrm>
          <a:prstGeom prst="rect">
            <a:avLst/>
          </a:prstGeom>
        </p:spPr>
      </p:pic>
      <p:sp>
        <p:nvSpPr>
          <p:cNvPr id="173" name="Freeform 30">
            <a:extLst>
              <a:ext uri="{FF2B5EF4-FFF2-40B4-BE49-F238E27FC236}">
                <a16:creationId xmlns:a16="http://schemas.microsoft.com/office/drawing/2014/main" id="{F8395183-A0CC-461A-8AC3-44E82647D8FF}"/>
              </a:ext>
            </a:extLst>
          </p:cNvPr>
          <p:cNvSpPr/>
          <p:nvPr/>
        </p:nvSpPr>
        <p:spPr>
          <a:xfrm>
            <a:off x="845738" y="219418"/>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3" name="Rectangle 302">
            <a:extLst>
              <a:ext uri="{FF2B5EF4-FFF2-40B4-BE49-F238E27FC236}">
                <a16:creationId xmlns:a16="http://schemas.microsoft.com/office/drawing/2014/main" id="{367207F8-A9AC-4925-9207-5ED508449629}"/>
              </a:ext>
            </a:extLst>
          </p:cNvPr>
          <p:cNvSpPr/>
          <p:nvPr/>
        </p:nvSpPr>
        <p:spPr>
          <a:xfrm rot="2700000">
            <a:off x="11555674" y="1619535"/>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Circle: Hollow 1">
            <a:extLst>
              <a:ext uri="{FF2B5EF4-FFF2-40B4-BE49-F238E27FC236}">
                <a16:creationId xmlns:a16="http://schemas.microsoft.com/office/drawing/2014/main" id="{727D03AF-7356-47F4-B76B-ED1B156CC300}"/>
              </a:ext>
            </a:extLst>
          </p:cNvPr>
          <p:cNvSpPr/>
          <p:nvPr/>
        </p:nvSpPr>
        <p:spPr>
          <a:xfrm>
            <a:off x="2409130" y="1770533"/>
            <a:ext cx="1922324" cy="1922324"/>
          </a:xfrm>
          <a:prstGeom prst="donut">
            <a:avLst>
              <a:gd name="adj" fmla="val 12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5" name="Circle: Hollow 26">
            <a:extLst>
              <a:ext uri="{FF2B5EF4-FFF2-40B4-BE49-F238E27FC236}">
                <a16:creationId xmlns:a16="http://schemas.microsoft.com/office/drawing/2014/main" id="{E7B4B091-D728-43B3-823D-AD48F9F839CE}"/>
              </a:ext>
            </a:extLst>
          </p:cNvPr>
          <p:cNvSpPr/>
          <p:nvPr/>
        </p:nvSpPr>
        <p:spPr>
          <a:xfrm>
            <a:off x="5071050" y="1770533"/>
            <a:ext cx="1922324" cy="1922324"/>
          </a:xfrm>
          <a:prstGeom prst="donut">
            <a:avLst>
              <a:gd name="adj" fmla="val 127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6" name="Circle: Hollow 27">
            <a:extLst>
              <a:ext uri="{FF2B5EF4-FFF2-40B4-BE49-F238E27FC236}">
                <a16:creationId xmlns:a16="http://schemas.microsoft.com/office/drawing/2014/main" id="{0E38079A-3AB5-4F1A-BF03-9C5F3E0A311C}"/>
              </a:ext>
            </a:extLst>
          </p:cNvPr>
          <p:cNvSpPr/>
          <p:nvPr/>
        </p:nvSpPr>
        <p:spPr>
          <a:xfrm>
            <a:off x="7707570" y="1757507"/>
            <a:ext cx="1935350" cy="1935350"/>
          </a:xfrm>
          <a:prstGeom prst="donut">
            <a:avLst>
              <a:gd name="adj" fmla="val 127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8" name="Rectangle 307">
            <a:extLst>
              <a:ext uri="{FF2B5EF4-FFF2-40B4-BE49-F238E27FC236}">
                <a16:creationId xmlns:a16="http://schemas.microsoft.com/office/drawing/2014/main" id="{09488554-FEB7-40C0-88C0-CFD1C7C2D1D3}"/>
              </a:ext>
            </a:extLst>
          </p:cNvPr>
          <p:cNvSpPr/>
          <p:nvPr/>
        </p:nvSpPr>
        <p:spPr>
          <a:xfrm>
            <a:off x="1878676" y="3426474"/>
            <a:ext cx="2791900" cy="2663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B1DE0C0-992D-44B5-8652-44254F44F1CB}"/>
              </a:ext>
            </a:extLst>
          </p:cNvPr>
          <p:cNvSpPr/>
          <p:nvPr/>
        </p:nvSpPr>
        <p:spPr>
          <a:xfrm>
            <a:off x="4670577" y="3426474"/>
            <a:ext cx="2696634" cy="2663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068280C6-086E-491A-8F8E-6F1CEE6668B0}"/>
              </a:ext>
            </a:extLst>
          </p:cNvPr>
          <p:cNvSpPr/>
          <p:nvPr/>
        </p:nvSpPr>
        <p:spPr>
          <a:xfrm>
            <a:off x="7367210" y="3426474"/>
            <a:ext cx="2696634" cy="2663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TextBox 311">
            <a:extLst>
              <a:ext uri="{FF2B5EF4-FFF2-40B4-BE49-F238E27FC236}">
                <a16:creationId xmlns:a16="http://schemas.microsoft.com/office/drawing/2014/main" id="{5BBDCBE2-1ABD-4208-B98B-5162EA53503C}"/>
              </a:ext>
            </a:extLst>
          </p:cNvPr>
          <p:cNvSpPr txBox="1"/>
          <p:nvPr/>
        </p:nvSpPr>
        <p:spPr>
          <a:xfrm>
            <a:off x="1993877" y="4420466"/>
            <a:ext cx="2676699" cy="1600438"/>
          </a:xfrm>
          <a:prstGeom prst="rect">
            <a:avLst/>
          </a:prstGeom>
          <a:noFill/>
        </p:spPr>
        <p:txBody>
          <a:bodyPr wrap="square" rtlCol="0">
            <a:spAutoFit/>
          </a:bodyPr>
          <a:lstStyle/>
          <a:p>
            <a:pPr lvl="0" algn="just">
              <a:defRPr/>
            </a:pPr>
            <a:r>
              <a:rPr lang="en-US" sz="1400" dirty="0"/>
              <a:t>Our Python development services are counted among the best custom python web framework companies in India. We offer a wide array of app development services that include custom python development solutions</a:t>
            </a:r>
            <a:endParaRPr kumimoji="0" lang="en-GB" sz="14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313" name="TextBox 312">
            <a:extLst>
              <a:ext uri="{FF2B5EF4-FFF2-40B4-BE49-F238E27FC236}">
                <a16:creationId xmlns:a16="http://schemas.microsoft.com/office/drawing/2014/main" id="{7D9DDECA-DA2A-403B-9F66-E78ACC1313D1}"/>
              </a:ext>
            </a:extLst>
          </p:cNvPr>
          <p:cNvSpPr txBox="1"/>
          <p:nvPr/>
        </p:nvSpPr>
        <p:spPr>
          <a:xfrm>
            <a:off x="2446958" y="3928023"/>
            <a:ext cx="1906120" cy="430887"/>
          </a:xfrm>
          <a:prstGeom prst="rect">
            <a:avLst/>
          </a:prstGeom>
          <a:noFill/>
        </p:spPr>
        <p:txBody>
          <a:bodyPr wrap="square" rtlCol="0">
            <a:spAutoFit/>
          </a:bodyPr>
          <a:lstStyle/>
          <a:p>
            <a:pPr lvl="0" algn="ctr">
              <a:defRPr/>
            </a:pPr>
            <a:r>
              <a:rPr kumimoji="0" lang="en-GB" sz="2200" b="1" i="0" u="none" strike="noStrike" kern="1200" cap="none" spc="0" normalizeH="0" baseline="0" noProof="0" dirty="0" smtClean="0">
                <a:ln>
                  <a:noFill/>
                </a:ln>
                <a:effectLst/>
                <a:uLnTx/>
                <a:uFillTx/>
                <a:latin typeface="Noto Sans" panose="020B0502040504020204" pitchFamily="34"/>
                <a:ea typeface="Noto Sans" panose="020B0502040504020204" pitchFamily="34"/>
                <a:cs typeface="Noto Sans" panose="020B0502040504020204" pitchFamily="34"/>
              </a:rPr>
              <a:t>Python</a:t>
            </a:r>
            <a:endParaRPr kumimoji="0" lang="en-GB" sz="22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314" name="TextBox 313">
            <a:extLst>
              <a:ext uri="{FF2B5EF4-FFF2-40B4-BE49-F238E27FC236}">
                <a16:creationId xmlns:a16="http://schemas.microsoft.com/office/drawing/2014/main" id="{2B07E3A4-9DE0-498C-94C4-4C8A096D36E0}"/>
              </a:ext>
            </a:extLst>
          </p:cNvPr>
          <p:cNvSpPr txBox="1"/>
          <p:nvPr/>
        </p:nvSpPr>
        <p:spPr>
          <a:xfrm>
            <a:off x="4746568" y="4457727"/>
            <a:ext cx="2696994" cy="1600438"/>
          </a:xfrm>
          <a:prstGeom prst="rect">
            <a:avLst/>
          </a:prstGeom>
          <a:noFill/>
        </p:spPr>
        <p:txBody>
          <a:bodyPr wrap="square" rtlCol="0">
            <a:spAutoFit/>
          </a:bodyPr>
          <a:lstStyle/>
          <a:p>
            <a:pPr lvl="0" algn="just">
              <a:defRPr/>
            </a:pPr>
            <a:r>
              <a:rPr lang="en-US" sz="1400" dirty="0"/>
              <a:t>Php Frameworks is must for all the businesses. </a:t>
            </a:r>
            <a:r>
              <a:rPr lang="en-US" sz="1400" dirty="0" smtClean="0"/>
              <a:t>We, as </a:t>
            </a:r>
            <a:r>
              <a:rPr lang="en-US" sz="1400" dirty="0"/>
              <a:t>a Web Development company, deliver the </a:t>
            </a:r>
            <a:r>
              <a:rPr lang="en-US" sz="1400" dirty="0" smtClean="0"/>
              <a:t>highest-quality Web </a:t>
            </a:r>
            <a:r>
              <a:rPr lang="en-US" sz="1400" dirty="0"/>
              <a:t>Development for all the categories. We have worked with top brands, companies of all </a:t>
            </a:r>
            <a:r>
              <a:rPr lang="en-US" sz="1400" dirty="0" smtClean="0"/>
              <a:t>sizes</a:t>
            </a:r>
            <a:endParaRPr kumimoji="0" lang="en-GB" sz="14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315" name="TextBox 314">
            <a:extLst>
              <a:ext uri="{FF2B5EF4-FFF2-40B4-BE49-F238E27FC236}">
                <a16:creationId xmlns:a16="http://schemas.microsoft.com/office/drawing/2014/main" id="{33627F62-8B44-4F78-A4AF-ED60B3EEF936}"/>
              </a:ext>
            </a:extLst>
          </p:cNvPr>
          <p:cNvSpPr txBox="1"/>
          <p:nvPr/>
        </p:nvSpPr>
        <p:spPr>
          <a:xfrm>
            <a:off x="5126658" y="3928023"/>
            <a:ext cx="1906120" cy="430887"/>
          </a:xfrm>
          <a:prstGeom prst="rect">
            <a:avLst/>
          </a:prstGeom>
          <a:noFill/>
        </p:spPr>
        <p:txBody>
          <a:bodyPr wrap="square" rtlCol="0">
            <a:spAutoFit/>
          </a:bodyPr>
          <a:lstStyle/>
          <a:p>
            <a:pPr lvl="0" algn="ctr">
              <a:defRPr/>
            </a:pPr>
            <a:r>
              <a:rPr lang="en-GB" sz="2200" b="1" dirty="0" smtClean="0">
                <a:latin typeface="Noto Sans" panose="020B0502040504020204" pitchFamily="34"/>
                <a:ea typeface="Noto Sans" panose="020B0502040504020204" pitchFamily="34"/>
                <a:cs typeface="Noto Sans" panose="020B0502040504020204" pitchFamily="34"/>
              </a:rPr>
              <a:t>PHP</a:t>
            </a:r>
            <a:endParaRPr kumimoji="0" lang="en-GB" sz="22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316" name="TextBox 315">
            <a:extLst>
              <a:ext uri="{FF2B5EF4-FFF2-40B4-BE49-F238E27FC236}">
                <a16:creationId xmlns:a16="http://schemas.microsoft.com/office/drawing/2014/main" id="{6214815A-3AEB-4880-A133-754C76E133B7}"/>
              </a:ext>
            </a:extLst>
          </p:cNvPr>
          <p:cNvSpPr txBox="1"/>
          <p:nvPr/>
        </p:nvSpPr>
        <p:spPr>
          <a:xfrm>
            <a:off x="7519554" y="4508851"/>
            <a:ext cx="2692060" cy="1600438"/>
          </a:xfrm>
          <a:prstGeom prst="rect">
            <a:avLst/>
          </a:prstGeom>
          <a:noFill/>
        </p:spPr>
        <p:txBody>
          <a:bodyPr wrap="square" rtlCol="0">
            <a:spAutoFit/>
          </a:bodyPr>
          <a:lstStyle/>
          <a:p>
            <a:pPr lvl="0" algn="just">
              <a:defRPr/>
            </a:pPr>
            <a:r>
              <a:rPr lang="en-US" sz="1400" dirty="0" smtClean="0"/>
              <a:t>One </a:t>
            </a:r>
            <a:r>
              <a:rPr lang="en-US" sz="1400" dirty="0"/>
              <a:t>of the finest Node </a:t>
            </a:r>
            <a:r>
              <a:rPr lang="en-US" sz="1400" dirty="0" err="1"/>
              <a:t>Js</a:t>
            </a:r>
            <a:r>
              <a:rPr lang="en-US" sz="1400" dirty="0"/>
              <a:t> MVC framework companies that adhering to the features as per the client's </a:t>
            </a:r>
            <a:r>
              <a:rPr lang="en-US" sz="1400" dirty="0" smtClean="0"/>
              <a:t>requirement &amp; </a:t>
            </a:r>
            <a:r>
              <a:rPr lang="en-US" sz="1400" dirty="0"/>
              <a:t>positive approach to deploying the eye-catching services with post-maintenance and support</a:t>
            </a:r>
            <a:r>
              <a:rPr lang="en-US" sz="1400" dirty="0" smtClean="0"/>
              <a:t>. </a:t>
            </a:r>
            <a:endParaRPr lang="en-GB" sz="1400" dirty="0"/>
          </a:p>
        </p:txBody>
      </p:sp>
      <p:sp>
        <p:nvSpPr>
          <p:cNvPr id="317" name="TextBox 316">
            <a:extLst>
              <a:ext uri="{FF2B5EF4-FFF2-40B4-BE49-F238E27FC236}">
                <a16:creationId xmlns:a16="http://schemas.microsoft.com/office/drawing/2014/main" id="{963F7CBF-D2DD-418E-9BFF-99642DF03CC5}"/>
              </a:ext>
            </a:extLst>
          </p:cNvPr>
          <p:cNvSpPr txBox="1"/>
          <p:nvPr/>
        </p:nvSpPr>
        <p:spPr>
          <a:xfrm>
            <a:off x="7747091" y="3928023"/>
            <a:ext cx="1906120" cy="430887"/>
          </a:xfrm>
          <a:prstGeom prst="rect">
            <a:avLst/>
          </a:prstGeom>
          <a:noFill/>
        </p:spPr>
        <p:txBody>
          <a:bodyPr wrap="square" rtlCol="0">
            <a:spAutoFit/>
          </a:bodyPr>
          <a:lstStyle/>
          <a:p>
            <a:pPr lvl="0" algn="ctr">
              <a:defRPr/>
            </a:pPr>
            <a:r>
              <a:rPr kumimoji="0" lang="en-GB" sz="2200" b="1" i="0" u="none" strike="noStrike" kern="1200" cap="none" spc="0" normalizeH="0" baseline="0" noProof="0" dirty="0" smtClean="0">
                <a:ln>
                  <a:noFill/>
                </a:ln>
                <a:effectLst/>
                <a:uLnTx/>
                <a:uFillTx/>
                <a:latin typeface="Noto Sans" panose="020B0502040504020204" pitchFamily="34"/>
                <a:ea typeface="Noto Sans" panose="020B0502040504020204" pitchFamily="34"/>
                <a:cs typeface="Noto Sans" panose="020B0502040504020204" pitchFamily="34"/>
              </a:rPr>
              <a:t>Node</a:t>
            </a:r>
            <a:r>
              <a:rPr kumimoji="0" lang="en-GB" sz="2200" b="1" i="0" u="none" strike="noStrike" kern="1200" cap="none" spc="0" normalizeH="0" noProof="0" dirty="0" smtClean="0">
                <a:ln>
                  <a:noFill/>
                </a:ln>
                <a:effectLst/>
                <a:uLnTx/>
                <a:uFillTx/>
                <a:latin typeface="Noto Sans" panose="020B0502040504020204" pitchFamily="34"/>
                <a:ea typeface="Noto Sans" panose="020B0502040504020204" pitchFamily="34"/>
                <a:cs typeface="Noto Sans" panose="020B0502040504020204" pitchFamily="34"/>
              </a:rPr>
              <a:t> JS</a:t>
            </a:r>
            <a:endParaRPr kumimoji="0" lang="en-GB" sz="22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914726" y="2275351"/>
            <a:ext cx="915957" cy="915957"/>
          </a:xfrm>
          <a:prstGeom prst="rect">
            <a:avLst/>
          </a:prstGeom>
        </p:spPr>
      </p:pic>
      <p:pic>
        <p:nvPicPr>
          <p:cNvPr id="9" name="Picture 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469375" y="2446546"/>
            <a:ext cx="1114541" cy="557271"/>
          </a:xfrm>
          <a:prstGeom prst="rect">
            <a:avLst/>
          </a:prstGeom>
        </p:spPr>
      </p:pic>
      <p:pic>
        <p:nvPicPr>
          <p:cNvPr id="10" name="Picture 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294541" y="2296605"/>
            <a:ext cx="761407" cy="870180"/>
          </a:xfrm>
          <a:prstGeom prst="rect">
            <a:avLst/>
          </a:prstGeom>
        </p:spPr>
      </p:pic>
    </p:spTree>
    <p:extLst>
      <p:ext uri="{BB962C8B-B14F-4D97-AF65-F5344CB8AC3E}">
        <p14:creationId xmlns:p14="http://schemas.microsoft.com/office/powerpoint/2010/main" val="453023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0" name="Rectangle 179"/>
          <p:cNvSpPr/>
          <p:nvPr/>
        </p:nvSpPr>
        <p:spPr>
          <a:xfrm>
            <a:off x="2731" y="-24987"/>
            <a:ext cx="12192000" cy="6882987"/>
          </a:xfrm>
          <a:prstGeom prst="rect">
            <a:avLst/>
          </a:prstGeom>
          <a:solidFill>
            <a:schemeClr val="accent6">
              <a:lumMod val="75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30">
            <a:extLst>
              <a:ext uri="{FF2B5EF4-FFF2-40B4-BE49-F238E27FC236}">
                <a16:creationId xmlns:a16="http://schemas.microsoft.com/office/drawing/2014/main" id="{62D9879E-2ECB-43D3-B03B-B1F58DC45F73}"/>
              </a:ext>
            </a:extLst>
          </p:cNvPr>
          <p:cNvSpPr/>
          <p:nvPr/>
        </p:nvSpPr>
        <p:spPr>
          <a:xfrm>
            <a:off x="11364466" y="5808678"/>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82" name="Rectangle 181">
            <a:extLst>
              <a:ext uri="{FF2B5EF4-FFF2-40B4-BE49-F238E27FC236}">
                <a16:creationId xmlns:a16="http://schemas.microsoft.com/office/drawing/2014/main" id="{7DDFCFC8-0F8F-48F2-A204-C75B038B7FAB}"/>
              </a:ext>
            </a:extLst>
          </p:cNvPr>
          <p:cNvSpPr/>
          <p:nvPr/>
        </p:nvSpPr>
        <p:spPr>
          <a:xfrm rot="2700000">
            <a:off x="-156084" y="84189"/>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4" name="Rectangle 183">
            <a:extLst>
              <a:ext uri="{FF2B5EF4-FFF2-40B4-BE49-F238E27FC236}">
                <a16:creationId xmlns:a16="http://schemas.microsoft.com/office/drawing/2014/main" id="{93782516-9C9B-494D-AA69-E6751083C2BA}"/>
              </a:ext>
            </a:extLst>
          </p:cNvPr>
          <p:cNvSpPr/>
          <p:nvPr/>
        </p:nvSpPr>
        <p:spPr>
          <a:xfrm rot="2700000">
            <a:off x="71782" y="6442233"/>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5" name="Trapezoid 184">
            <a:extLst>
              <a:ext uri="{FF2B5EF4-FFF2-40B4-BE49-F238E27FC236}">
                <a16:creationId xmlns:a16="http://schemas.microsoft.com/office/drawing/2014/main" id="{F5CBC3B0-FED8-44FF-A0C3-9117A552A8E4}"/>
              </a:ext>
            </a:extLst>
          </p:cNvPr>
          <p:cNvSpPr/>
          <p:nvPr/>
        </p:nvSpPr>
        <p:spPr>
          <a:xfrm rot="8661349">
            <a:off x="3873256" y="2204633"/>
            <a:ext cx="2838852" cy="1150740"/>
          </a:xfrm>
          <a:prstGeom prst="trapezoid">
            <a:avLst>
              <a:gd name="adj" fmla="val 716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6" name="Trapezoid 185">
            <a:extLst>
              <a:ext uri="{FF2B5EF4-FFF2-40B4-BE49-F238E27FC236}">
                <a16:creationId xmlns:a16="http://schemas.microsoft.com/office/drawing/2014/main" id="{976965FD-9ED6-43B3-9FDD-010F5F04B05B}"/>
              </a:ext>
            </a:extLst>
          </p:cNvPr>
          <p:cNvSpPr/>
          <p:nvPr/>
        </p:nvSpPr>
        <p:spPr>
          <a:xfrm rot="12938651" flipH="1">
            <a:off x="5509798" y="2204633"/>
            <a:ext cx="2838852" cy="1150740"/>
          </a:xfrm>
          <a:prstGeom prst="trapezoid">
            <a:avLst>
              <a:gd name="adj" fmla="val 7169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7" name="Trapezoid 186">
            <a:extLst>
              <a:ext uri="{FF2B5EF4-FFF2-40B4-BE49-F238E27FC236}">
                <a16:creationId xmlns:a16="http://schemas.microsoft.com/office/drawing/2014/main" id="{FB0926F2-B841-4ECC-9CDA-5919D6631EEC}"/>
              </a:ext>
            </a:extLst>
          </p:cNvPr>
          <p:cNvSpPr/>
          <p:nvPr/>
        </p:nvSpPr>
        <p:spPr>
          <a:xfrm rot="4375532">
            <a:off x="3351233" y="3752924"/>
            <a:ext cx="2838852" cy="1150740"/>
          </a:xfrm>
          <a:prstGeom prst="trapezoid">
            <a:avLst>
              <a:gd name="adj" fmla="val 7169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8" name="Trapezoid 187">
            <a:extLst>
              <a:ext uri="{FF2B5EF4-FFF2-40B4-BE49-F238E27FC236}">
                <a16:creationId xmlns:a16="http://schemas.microsoft.com/office/drawing/2014/main" id="{2A167B57-3300-482D-B280-5F5E6430E1DF}"/>
              </a:ext>
            </a:extLst>
          </p:cNvPr>
          <p:cNvSpPr/>
          <p:nvPr/>
        </p:nvSpPr>
        <p:spPr>
          <a:xfrm rot="17224468" flipH="1">
            <a:off x="6029024" y="3755637"/>
            <a:ext cx="2838852" cy="1150740"/>
          </a:xfrm>
          <a:prstGeom prst="trapezoid">
            <a:avLst>
              <a:gd name="adj" fmla="val 7169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 </a:t>
            </a:r>
            <a:endParaRPr lang="en-US" dirty="0">
              <a:solidFill>
                <a:schemeClr val="bg1"/>
              </a:solidFill>
            </a:endParaRPr>
          </a:p>
        </p:txBody>
      </p:sp>
      <p:sp>
        <p:nvSpPr>
          <p:cNvPr id="189" name="Trapezoid 188">
            <a:extLst>
              <a:ext uri="{FF2B5EF4-FFF2-40B4-BE49-F238E27FC236}">
                <a16:creationId xmlns:a16="http://schemas.microsoft.com/office/drawing/2014/main" id="{F0002F5E-7995-4B27-9F23-8A34BEAECD4D}"/>
              </a:ext>
            </a:extLst>
          </p:cNvPr>
          <p:cNvSpPr/>
          <p:nvPr/>
        </p:nvSpPr>
        <p:spPr>
          <a:xfrm flipH="1">
            <a:off x="4635838" y="4730893"/>
            <a:ext cx="2946270" cy="1125492"/>
          </a:xfrm>
          <a:prstGeom prst="trapezoid">
            <a:avLst>
              <a:gd name="adj" fmla="val 759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 </a:t>
            </a:r>
            <a:endParaRPr lang="en-US" dirty="0">
              <a:solidFill>
                <a:schemeClr val="bg1"/>
              </a:solidFill>
            </a:endParaRPr>
          </a:p>
        </p:txBody>
      </p:sp>
      <p:sp>
        <p:nvSpPr>
          <p:cNvPr id="190" name="TextBox 189">
            <a:extLst>
              <a:ext uri="{FF2B5EF4-FFF2-40B4-BE49-F238E27FC236}">
                <a16:creationId xmlns:a16="http://schemas.microsoft.com/office/drawing/2014/main" id="{8095734D-EB1E-4E36-B269-E527F71AA918}"/>
              </a:ext>
            </a:extLst>
          </p:cNvPr>
          <p:cNvSpPr txBox="1"/>
          <p:nvPr/>
        </p:nvSpPr>
        <p:spPr>
          <a:xfrm>
            <a:off x="770811" y="2305576"/>
            <a:ext cx="2533505" cy="646331"/>
          </a:xfrm>
          <a:prstGeom prst="rect">
            <a:avLst/>
          </a:prstGeom>
          <a:noFill/>
        </p:spPr>
        <p:txBody>
          <a:bodyPr wrap="square" rtlCol="0">
            <a:spAutoFit/>
          </a:bodyPr>
          <a:lstStyle/>
          <a:p>
            <a:pPr lvl="0">
              <a:defRPr/>
            </a:pPr>
            <a:r>
              <a:rPr lang="en-US" sz="1200" dirty="0">
                <a:solidFill>
                  <a:schemeClr val="bg1"/>
                </a:solidFill>
              </a:rPr>
              <a:t>Python framework that enables developers to generate complex code and develop applications quickly. </a:t>
            </a:r>
            <a:endParaRPr lang="en-GB" sz="1200" dirty="0">
              <a:solidFill>
                <a:schemeClr val="bg1"/>
              </a:solidFill>
            </a:endParaRPr>
          </a:p>
        </p:txBody>
      </p:sp>
      <p:sp>
        <p:nvSpPr>
          <p:cNvPr id="191" name="Rectangle 190">
            <a:extLst>
              <a:ext uri="{FF2B5EF4-FFF2-40B4-BE49-F238E27FC236}">
                <a16:creationId xmlns:a16="http://schemas.microsoft.com/office/drawing/2014/main" id="{AEAD62C7-7932-41A2-B5E9-59F44F4DBB56}"/>
              </a:ext>
            </a:extLst>
          </p:cNvPr>
          <p:cNvSpPr/>
          <p:nvPr/>
        </p:nvSpPr>
        <p:spPr>
          <a:xfrm>
            <a:off x="579237" y="1962814"/>
            <a:ext cx="98520" cy="10810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2" name="TextBox 191">
            <a:extLst>
              <a:ext uri="{FF2B5EF4-FFF2-40B4-BE49-F238E27FC236}">
                <a16:creationId xmlns:a16="http://schemas.microsoft.com/office/drawing/2014/main" id="{5696A7EF-B515-4527-98AA-1746E60606B6}"/>
              </a:ext>
            </a:extLst>
          </p:cNvPr>
          <p:cNvSpPr txBox="1"/>
          <p:nvPr/>
        </p:nvSpPr>
        <p:spPr>
          <a:xfrm>
            <a:off x="770811" y="1866488"/>
            <a:ext cx="1988519" cy="477054"/>
          </a:xfrm>
          <a:prstGeom prst="rect">
            <a:avLst/>
          </a:prstGeom>
          <a:noFill/>
        </p:spPr>
        <p:txBody>
          <a:bodyPr wrap="square" rtlCol="0">
            <a:spAutoFit/>
          </a:bodyPr>
          <a:lstStyle/>
          <a:p>
            <a:pPr lvl="0" algn="just">
              <a:defRPr/>
            </a:pPr>
            <a:r>
              <a:rPr kumimoji="0" lang="en-GB" sz="2500" b="1" i="0" u="none" strike="noStrike" kern="1200" cap="none" spc="0" normalizeH="0" baseline="0" noProof="0" dirty="0" smtClean="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Django</a:t>
            </a:r>
            <a:endParaRPr kumimoji="0" lang="en-GB" sz="25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93" name="TextBox 192">
            <a:extLst>
              <a:ext uri="{FF2B5EF4-FFF2-40B4-BE49-F238E27FC236}">
                <a16:creationId xmlns:a16="http://schemas.microsoft.com/office/drawing/2014/main" id="{6D18AFAE-9CCC-43A6-9079-390A54A8C23B}"/>
              </a:ext>
            </a:extLst>
          </p:cNvPr>
          <p:cNvSpPr txBox="1"/>
          <p:nvPr/>
        </p:nvSpPr>
        <p:spPr>
          <a:xfrm>
            <a:off x="770811" y="3794284"/>
            <a:ext cx="2533505" cy="646331"/>
          </a:xfrm>
          <a:prstGeom prst="rect">
            <a:avLst/>
          </a:prstGeom>
          <a:noFill/>
        </p:spPr>
        <p:txBody>
          <a:bodyPr wrap="square" rtlCol="0">
            <a:spAutoFit/>
          </a:bodyPr>
          <a:lstStyle/>
          <a:p>
            <a:pPr lvl="0">
              <a:defRPr/>
            </a:pPr>
            <a:r>
              <a:rPr lang="en-US" sz="1200" dirty="0">
                <a:solidFill>
                  <a:schemeClr val="bg1"/>
                </a:solidFill>
              </a:rPr>
              <a:t>Fast API framework is a fast, modern, and high-performance web framework with Python. </a:t>
            </a:r>
            <a:endParaRPr lang="en-GB" sz="1200" dirty="0">
              <a:solidFill>
                <a:schemeClr val="bg1"/>
              </a:solidFill>
            </a:endParaRPr>
          </a:p>
        </p:txBody>
      </p:sp>
      <p:sp>
        <p:nvSpPr>
          <p:cNvPr id="194" name="Rectangle 193">
            <a:extLst>
              <a:ext uri="{FF2B5EF4-FFF2-40B4-BE49-F238E27FC236}">
                <a16:creationId xmlns:a16="http://schemas.microsoft.com/office/drawing/2014/main" id="{05E5DB54-E749-4B0C-ADF8-05BD7AACC6DE}"/>
              </a:ext>
            </a:extLst>
          </p:cNvPr>
          <p:cNvSpPr/>
          <p:nvPr/>
        </p:nvSpPr>
        <p:spPr>
          <a:xfrm>
            <a:off x="579237" y="3451522"/>
            <a:ext cx="98520" cy="1081055"/>
          </a:xfrm>
          <a:prstGeom prst="rect">
            <a:avLst/>
          </a:prstGeom>
          <a:solidFill>
            <a:srgbClr val="0F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5" name="TextBox 194">
            <a:extLst>
              <a:ext uri="{FF2B5EF4-FFF2-40B4-BE49-F238E27FC236}">
                <a16:creationId xmlns:a16="http://schemas.microsoft.com/office/drawing/2014/main" id="{17542188-18D3-4C04-B7B7-95A29B76051A}"/>
              </a:ext>
            </a:extLst>
          </p:cNvPr>
          <p:cNvSpPr txBox="1"/>
          <p:nvPr/>
        </p:nvSpPr>
        <p:spPr>
          <a:xfrm>
            <a:off x="770811" y="3355196"/>
            <a:ext cx="1988519" cy="477054"/>
          </a:xfrm>
          <a:prstGeom prst="rect">
            <a:avLst/>
          </a:prstGeom>
          <a:noFill/>
        </p:spPr>
        <p:txBody>
          <a:bodyPr wrap="square" rtlCol="0">
            <a:spAutoFit/>
          </a:bodyPr>
          <a:lstStyle/>
          <a:p>
            <a:pPr lvl="0" algn="just">
              <a:defRPr/>
            </a:pPr>
            <a:r>
              <a:rPr kumimoji="0" lang="en-GB" sz="2500" b="1" i="0" u="none" strike="noStrike" kern="1200" cap="none" spc="0" normalizeH="0" baseline="0" noProof="0" dirty="0" err="1" smtClean="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FastAPI</a:t>
            </a:r>
            <a:endParaRPr kumimoji="0" lang="en-GB" sz="25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96" name="TextBox 195">
            <a:extLst>
              <a:ext uri="{FF2B5EF4-FFF2-40B4-BE49-F238E27FC236}">
                <a16:creationId xmlns:a16="http://schemas.microsoft.com/office/drawing/2014/main" id="{BBF5983D-3E2A-4537-A507-79D7E38C291B}"/>
              </a:ext>
            </a:extLst>
          </p:cNvPr>
          <p:cNvSpPr txBox="1"/>
          <p:nvPr/>
        </p:nvSpPr>
        <p:spPr>
          <a:xfrm>
            <a:off x="770811" y="5343951"/>
            <a:ext cx="2533505" cy="646331"/>
          </a:xfrm>
          <a:prstGeom prst="rect">
            <a:avLst/>
          </a:prstGeom>
          <a:noFill/>
        </p:spPr>
        <p:txBody>
          <a:bodyPr wrap="square" rtlCol="0">
            <a:spAutoFit/>
          </a:bodyPr>
          <a:lstStyle/>
          <a:p>
            <a:pPr lvl="0">
              <a:defRPr/>
            </a:pPr>
            <a:r>
              <a:rPr lang="en-US" sz="1200" dirty="0">
                <a:solidFill>
                  <a:schemeClr val="bg1"/>
                </a:solidFill>
              </a:rPr>
              <a:t>Flask is a minimal web framework usually used in simpler web application</a:t>
            </a:r>
            <a:endParaRPr lang="en-GB" sz="1200" dirty="0">
              <a:solidFill>
                <a:schemeClr val="bg1"/>
              </a:solidFill>
            </a:endParaRPr>
          </a:p>
        </p:txBody>
      </p:sp>
      <p:sp>
        <p:nvSpPr>
          <p:cNvPr id="198" name="Rectangle 197">
            <a:extLst>
              <a:ext uri="{FF2B5EF4-FFF2-40B4-BE49-F238E27FC236}">
                <a16:creationId xmlns:a16="http://schemas.microsoft.com/office/drawing/2014/main" id="{699E981F-CA67-4687-AF94-16C87D678A8E}"/>
              </a:ext>
            </a:extLst>
          </p:cNvPr>
          <p:cNvSpPr/>
          <p:nvPr/>
        </p:nvSpPr>
        <p:spPr>
          <a:xfrm>
            <a:off x="579237" y="5001189"/>
            <a:ext cx="98520" cy="1081055"/>
          </a:xfrm>
          <a:prstGeom prst="rect">
            <a:avLst/>
          </a:prstGeom>
          <a:solidFill>
            <a:srgbClr val="08BD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0" name="TextBox 199">
            <a:extLst>
              <a:ext uri="{FF2B5EF4-FFF2-40B4-BE49-F238E27FC236}">
                <a16:creationId xmlns:a16="http://schemas.microsoft.com/office/drawing/2014/main" id="{04A26CC9-4995-47D3-8195-CB3B79FA5F48}"/>
              </a:ext>
            </a:extLst>
          </p:cNvPr>
          <p:cNvSpPr txBox="1"/>
          <p:nvPr/>
        </p:nvSpPr>
        <p:spPr>
          <a:xfrm>
            <a:off x="770811" y="4904863"/>
            <a:ext cx="1988519" cy="477054"/>
          </a:xfrm>
          <a:prstGeom prst="rect">
            <a:avLst/>
          </a:prstGeom>
          <a:noFill/>
        </p:spPr>
        <p:txBody>
          <a:bodyPr wrap="square" rtlCol="0">
            <a:spAutoFit/>
          </a:bodyPr>
          <a:lstStyle/>
          <a:p>
            <a:pPr lvl="0" algn="just">
              <a:defRPr/>
            </a:pPr>
            <a:r>
              <a:rPr kumimoji="0" lang="en-GB" sz="2500" b="1" i="0" u="none" strike="noStrike" kern="1200" cap="none" spc="0" normalizeH="0" baseline="0" noProof="0" dirty="0" smtClean="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Flask</a:t>
            </a:r>
            <a:endParaRPr kumimoji="0" lang="en-GB" sz="25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02" name="TextBox 201">
            <a:extLst>
              <a:ext uri="{FF2B5EF4-FFF2-40B4-BE49-F238E27FC236}">
                <a16:creationId xmlns:a16="http://schemas.microsoft.com/office/drawing/2014/main" id="{56547FA2-2348-466B-8BC1-734B8FFD030A}"/>
              </a:ext>
            </a:extLst>
          </p:cNvPr>
          <p:cNvSpPr txBox="1"/>
          <p:nvPr/>
        </p:nvSpPr>
        <p:spPr>
          <a:xfrm>
            <a:off x="9138373" y="2305576"/>
            <a:ext cx="2533505" cy="646331"/>
          </a:xfrm>
          <a:prstGeom prst="rect">
            <a:avLst/>
          </a:prstGeom>
          <a:noFill/>
        </p:spPr>
        <p:txBody>
          <a:bodyPr wrap="square" rtlCol="0">
            <a:spAutoFit/>
          </a:bodyPr>
          <a:lstStyle/>
          <a:p>
            <a:pPr lvl="0" algn="just">
              <a:defRPr/>
            </a:pPr>
            <a:r>
              <a:rPr lang="en-US" sz="1200" dirty="0">
                <a:solidFill>
                  <a:schemeClr val="bg1"/>
                </a:solidFill>
              </a:rPr>
              <a:t>Webapp2 adds better URI routing and exception handling, a full featured response</a:t>
            </a:r>
            <a:endParaRPr lang="en-GB" sz="1200" dirty="0">
              <a:solidFill>
                <a:schemeClr val="bg1"/>
              </a:solidFill>
            </a:endParaRPr>
          </a:p>
        </p:txBody>
      </p:sp>
      <p:sp>
        <p:nvSpPr>
          <p:cNvPr id="205" name="Rectangle 204">
            <a:extLst>
              <a:ext uri="{FF2B5EF4-FFF2-40B4-BE49-F238E27FC236}">
                <a16:creationId xmlns:a16="http://schemas.microsoft.com/office/drawing/2014/main" id="{5BE5F361-5040-434B-8751-340D63FA8C58}"/>
              </a:ext>
            </a:extLst>
          </p:cNvPr>
          <p:cNvSpPr/>
          <p:nvPr/>
        </p:nvSpPr>
        <p:spPr>
          <a:xfrm>
            <a:off x="8946799" y="1962814"/>
            <a:ext cx="98520" cy="1081055"/>
          </a:xfrm>
          <a:prstGeom prst="rect">
            <a:avLst/>
          </a:prstGeom>
          <a:solidFill>
            <a:srgbClr val="F19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6" name="TextBox 205">
            <a:extLst>
              <a:ext uri="{FF2B5EF4-FFF2-40B4-BE49-F238E27FC236}">
                <a16:creationId xmlns:a16="http://schemas.microsoft.com/office/drawing/2014/main" id="{B1C9DA1A-98B5-4949-BB35-FC121FADB67C}"/>
              </a:ext>
            </a:extLst>
          </p:cNvPr>
          <p:cNvSpPr txBox="1"/>
          <p:nvPr/>
        </p:nvSpPr>
        <p:spPr>
          <a:xfrm>
            <a:off x="9138373" y="1866488"/>
            <a:ext cx="1988519" cy="477054"/>
          </a:xfrm>
          <a:prstGeom prst="rect">
            <a:avLst/>
          </a:prstGeom>
          <a:noFill/>
        </p:spPr>
        <p:txBody>
          <a:bodyPr wrap="square" rtlCol="0">
            <a:spAutoFit/>
          </a:bodyPr>
          <a:lstStyle/>
          <a:p>
            <a:pPr lvl="0" algn="just">
              <a:defRPr/>
            </a:pPr>
            <a:r>
              <a:rPr kumimoji="0" lang="en-GB" sz="2500" b="1" i="0" u="none" strike="noStrike" kern="1200" cap="none" spc="0" normalizeH="0" baseline="0" noProof="0" dirty="0" smtClean="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Webapp2</a:t>
            </a:r>
            <a:endParaRPr kumimoji="0" lang="en-GB" sz="25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07" name="TextBox 206">
            <a:extLst>
              <a:ext uri="{FF2B5EF4-FFF2-40B4-BE49-F238E27FC236}">
                <a16:creationId xmlns:a16="http://schemas.microsoft.com/office/drawing/2014/main" id="{7C5C94D0-9F90-4875-B023-12FA256B36F5}"/>
              </a:ext>
            </a:extLst>
          </p:cNvPr>
          <p:cNvSpPr txBox="1"/>
          <p:nvPr/>
        </p:nvSpPr>
        <p:spPr>
          <a:xfrm>
            <a:off x="9138373" y="3794284"/>
            <a:ext cx="2533505" cy="646331"/>
          </a:xfrm>
          <a:prstGeom prst="rect">
            <a:avLst/>
          </a:prstGeom>
          <a:noFill/>
        </p:spPr>
        <p:txBody>
          <a:bodyPr wrap="square" rtlCol="0">
            <a:spAutoFit/>
          </a:bodyPr>
          <a:lstStyle/>
          <a:p>
            <a:pPr lvl="0" algn="just">
              <a:defRPr/>
            </a:pPr>
            <a:r>
              <a:rPr lang="en-US" sz="1200" dirty="0">
                <a:solidFill>
                  <a:schemeClr val="bg1"/>
                </a:solidFill>
              </a:rPr>
              <a:t>Web2py allows web developers to program dynamic web content using Python.</a:t>
            </a:r>
            <a:endParaRPr lang="en-GB" sz="1200" dirty="0">
              <a:solidFill>
                <a:schemeClr val="bg1"/>
              </a:solidFill>
            </a:endParaRPr>
          </a:p>
        </p:txBody>
      </p:sp>
      <p:sp>
        <p:nvSpPr>
          <p:cNvPr id="208" name="Rectangle 207">
            <a:extLst>
              <a:ext uri="{FF2B5EF4-FFF2-40B4-BE49-F238E27FC236}">
                <a16:creationId xmlns:a16="http://schemas.microsoft.com/office/drawing/2014/main" id="{6CD5620D-8528-4F18-9318-F3A996B9029E}"/>
              </a:ext>
            </a:extLst>
          </p:cNvPr>
          <p:cNvSpPr/>
          <p:nvPr/>
        </p:nvSpPr>
        <p:spPr>
          <a:xfrm>
            <a:off x="8946799" y="3451522"/>
            <a:ext cx="98520" cy="1081055"/>
          </a:xfrm>
          <a:prstGeom prst="rect">
            <a:avLst/>
          </a:prstGeom>
          <a:solidFill>
            <a:srgbClr val="8A3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9" name="TextBox 208">
            <a:extLst>
              <a:ext uri="{FF2B5EF4-FFF2-40B4-BE49-F238E27FC236}">
                <a16:creationId xmlns:a16="http://schemas.microsoft.com/office/drawing/2014/main" id="{F55BAAB6-96A1-4C40-A4E6-6EDA92DCEF60}"/>
              </a:ext>
            </a:extLst>
          </p:cNvPr>
          <p:cNvSpPr txBox="1"/>
          <p:nvPr/>
        </p:nvSpPr>
        <p:spPr>
          <a:xfrm>
            <a:off x="9138373" y="3355196"/>
            <a:ext cx="1988519" cy="477054"/>
          </a:xfrm>
          <a:prstGeom prst="rect">
            <a:avLst/>
          </a:prstGeom>
          <a:noFill/>
        </p:spPr>
        <p:txBody>
          <a:bodyPr wrap="square" rtlCol="0">
            <a:spAutoFit/>
          </a:bodyPr>
          <a:lstStyle/>
          <a:p>
            <a:pPr lvl="0" algn="just">
              <a:defRPr/>
            </a:pPr>
            <a:r>
              <a:rPr kumimoji="0" lang="en-GB" sz="2500" b="1" i="0" u="none" strike="noStrike" kern="1200" cap="none" spc="0" normalizeH="0" baseline="0" noProof="0" dirty="0" smtClean="0">
                <a:ln>
                  <a:noFill/>
                </a:ln>
                <a:solidFill>
                  <a:schemeClr val="bg1"/>
                </a:solidFill>
                <a:effectLst/>
                <a:uLnTx/>
                <a:uFillTx/>
                <a:latin typeface="Noto Sans" panose="020B0502040504020204" pitchFamily="34"/>
                <a:ea typeface="Noto Sans" panose="020B0502040504020204" pitchFamily="34"/>
                <a:cs typeface="Noto Sans" panose="020B0502040504020204" pitchFamily="34"/>
              </a:rPr>
              <a:t>Web2py</a:t>
            </a:r>
            <a:endParaRPr kumimoji="0" lang="en-GB" sz="2500" b="1"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40" name="Rectangle 239"/>
          <p:cNvSpPr/>
          <p:nvPr/>
        </p:nvSpPr>
        <p:spPr>
          <a:xfrm>
            <a:off x="9766300" y="-12700"/>
            <a:ext cx="2425701" cy="1090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Picture 2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800" y="326971"/>
            <a:ext cx="1695434" cy="480718"/>
          </a:xfrm>
          <a:prstGeom prst="rect">
            <a:avLst/>
          </a:prstGeom>
        </p:spPr>
      </p:pic>
      <p:sp>
        <p:nvSpPr>
          <p:cNvPr id="242" name="Rectangle 241">
            <a:extLst>
              <a:ext uri="{FF2B5EF4-FFF2-40B4-BE49-F238E27FC236}">
                <a16:creationId xmlns:a16="http://schemas.microsoft.com/office/drawing/2014/main" id="{08DE2307-02B8-4107-A5D4-92F419873D99}"/>
              </a:ext>
            </a:extLst>
          </p:cNvPr>
          <p:cNvSpPr/>
          <p:nvPr/>
        </p:nvSpPr>
        <p:spPr>
          <a:xfrm rot="2700000">
            <a:off x="11472418" y="1228013"/>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239" y="2491532"/>
            <a:ext cx="609600" cy="609600"/>
          </a:xfrm>
          <a:prstGeom prst="rect">
            <a:avLst/>
          </a:prstGeom>
        </p:spPr>
      </p:pic>
      <p:pic>
        <p:nvPicPr>
          <p:cNvPr id="5" name="Pictur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657" y="4011829"/>
            <a:ext cx="521056" cy="52105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8018" y="5013430"/>
            <a:ext cx="567120" cy="567120"/>
          </a:xfrm>
          <a:prstGeom prst="rect">
            <a:avLst/>
          </a:prstGeom>
        </p:spPr>
      </p:pic>
      <p:sp>
        <p:nvSpPr>
          <p:cNvPr id="244" name="Rectangle 243"/>
          <p:cNvSpPr/>
          <p:nvPr/>
        </p:nvSpPr>
        <p:spPr>
          <a:xfrm>
            <a:off x="3753085" y="-27314"/>
            <a:ext cx="5142914" cy="111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a:extLst>
              <a:ext uri="{FF2B5EF4-FFF2-40B4-BE49-F238E27FC236}">
                <a16:creationId xmlns:a16="http://schemas.microsoft.com/office/drawing/2014/main" id="{E3D00E25-DE62-4556-8DEC-D7E63EDE83D1}"/>
              </a:ext>
            </a:extLst>
          </p:cNvPr>
          <p:cNvSpPr txBox="1"/>
          <p:nvPr/>
        </p:nvSpPr>
        <p:spPr>
          <a:xfrm>
            <a:off x="4287721" y="266412"/>
            <a:ext cx="4219341" cy="584775"/>
          </a:xfrm>
          <a:prstGeom prst="rect">
            <a:avLst/>
          </a:prstGeom>
          <a:noFill/>
        </p:spPr>
        <p:txBody>
          <a:bodyPr wrap="square" rtlCol="0">
            <a:spAutoFit/>
          </a:bodyPr>
          <a:lstStyle/>
          <a:p>
            <a:r>
              <a:rPr lang="en-US" sz="3200" b="1" dirty="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Python </a:t>
            </a:r>
            <a:r>
              <a:rPr lang="en-US" sz="3200" b="1"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Framework</a:t>
            </a:r>
            <a:endParaRPr lang="en-US" sz="3200" b="1"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525429" y="3301469"/>
            <a:ext cx="1168251" cy="1168251"/>
          </a:xfrm>
          <a:prstGeom prst="rect">
            <a:avLst/>
          </a:prstGeom>
        </p:spPr>
      </p:pic>
      <p:pic>
        <p:nvPicPr>
          <p:cNvPr id="4" name="Picture 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630522" y="2426788"/>
            <a:ext cx="625290" cy="625290"/>
          </a:xfrm>
          <a:prstGeom prst="rect">
            <a:avLst/>
          </a:prstGeom>
        </p:spPr>
      </p:pic>
      <p:pic>
        <p:nvPicPr>
          <p:cNvPr id="39" name="Picture 3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110405" y="4015649"/>
            <a:ext cx="625290" cy="625290"/>
          </a:xfrm>
          <a:prstGeom prst="rect">
            <a:avLst/>
          </a:prstGeom>
        </p:spPr>
      </p:pic>
    </p:spTree>
    <p:extLst>
      <p:ext uri="{BB962C8B-B14F-4D97-AF65-F5344CB8AC3E}">
        <p14:creationId xmlns:p14="http://schemas.microsoft.com/office/powerpoint/2010/main" val="1043025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7" name="Rectangle 266"/>
          <p:cNvSpPr/>
          <p:nvPr/>
        </p:nvSpPr>
        <p:spPr>
          <a:xfrm>
            <a:off x="0" y="0"/>
            <a:ext cx="12192000" cy="6882987"/>
          </a:xfrm>
          <a:prstGeom prst="rect">
            <a:avLst/>
          </a:prstGeom>
          <a:solidFill>
            <a:schemeClr val="accent6">
              <a:lumMod val="75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93782516-9C9B-494D-AA69-E6751083C2BA}"/>
              </a:ext>
            </a:extLst>
          </p:cNvPr>
          <p:cNvSpPr/>
          <p:nvPr/>
        </p:nvSpPr>
        <p:spPr>
          <a:xfrm rot="2700000">
            <a:off x="11810603" y="3928733"/>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1" name="Rectangle 270">
            <a:extLst>
              <a:ext uri="{FF2B5EF4-FFF2-40B4-BE49-F238E27FC236}">
                <a16:creationId xmlns:a16="http://schemas.microsoft.com/office/drawing/2014/main" id="{7DDFCFC8-0F8F-48F2-A204-C75B038B7FAB}"/>
              </a:ext>
            </a:extLst>
          </p:cNvPr>
          <p:cNvSpPr/>
          <p:nvPr/>
        </p:nvSpPr>
        <p:spPr>
          <a:xfrm rot="2700000">
            <a:off x="109176" y="84188"/>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2" name="Freeform 30">
            <a:extLst>
              <a:ext uri="{FF2B5EF4-FFF2-40B4-BE49-F238E27FC236}">
                <a16:creationId xmlns:a16="http://schemas.microsoft.com/office/drawing/2014/main" id="{62D9879E-2ECB-43D3-B03B-B1F58DC45F73}"/>
              </a:ext>
            </a:extLst>
          </p:cNvPr>
          <p:cNvSpPr/>
          <p:nvPr/>
        </p:nvSpPr>
        <p:spPr>
          <a:xfrm>
            <a:off x="99949" y="6107914"/>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73" name="Title 1">
            <a:extLst>
              <a:ext uri="{FF2B5EF4-FFF2-40B4-BE49-F238E27FC236}">
                <a16:creationId xmlns:a16="http://schemas.microsoft.com/office/drawing/2014/main" id="{2B32169C-D8AE-4D6C-853E-B389AD198450}"/>
              </a:ext>
            </a:extLst>
          </p:cNvPr>
          <p:cNvSpPr txBox="1">
            <a:spLocks/>
          </p:cNvSpPr>
          <p:nvPr/>
        </p:nvSpPr>
        <p:spPr>
          <a:xfrm>
            <a:off x="718359" y="1471775"/>
            <a:ext cx="2434214" cy="208672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sp>
        <p:nvSpPr>
          <p:cNvPr id="274" name="Slide Number Placeholder 3">
            <a:extLst>
              <a:ext uri="{FF2B5EF4-FFF2-40B4-BE49-F238E27FC236}">
                <a16:creationId xmlns:a16="http://schemas.microsoft.com/office/drawing/2014/main" id="{93A1C3CB-1D12-4573-A8A0-4971F846A98E}"/>
              </a:ext>
            </a:extLst>
          </p:cNvPr>
          <p:cNvSpPr txBox="1">
            <a:spLocks/>
          </p:cNvSpPr>
          <p:nvPr/>
        </p:nvSpPr>
        <p:spPr>
          <a:xfrm>
            <a:off x="11255997" y="6458384"/>
            <a:ext cx="326402" cy="18466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5" name="Freeform 30">
            <a:extLst>
              <a:ext uri="{FF2B5EF4-FFF2-40B4-BE49-F238E27FC236}">
                <a16:creationId xmlns:a16="http://schemas.microsoft.com/office/drawing/2014/main" id="{56F20DA8-0F40-427D-A73A-5E03DC7429AB}"/>
              </a:ext>
            </a:extLst>
          </p:cNvPr>
          <p:cNvSpPr>
            <a:spLocks/>
          </p:cNvSpPr>
          <p:nvPr/>
        </p:nvSpPr>
        <p:spPr bwMode="auto">
          <a:xfrm>
            <a:off x="4210638" y="2028499"/>
            <a:ext cx="1690721" cy="1708575"/>
          </a:xfrm>
          <a:custGeom>
            <a:avLst/>
            <a:gdLst>
              <a:gd name="T0" fmla="*/ 0 w 400"/>
              <a:gd name="T1" fmla="*/ 234 h 404"/>
              <a:gd name="T2" fmla="*/ 0 w 400"/>
              <a:gd name="T3" fmla="*/ 235 h 404"/>
              <a:gd name="T4" fmla="*/ 68 w 400"/>
              <a:gd name="T5" fmla="*/ 404 h 404"/>
              <a:gd name="T6" fmla="*/ 69 w 400"/>
              <a:gd name="T7" fmla="*/ 404 h 404"/>
              <a:gd name="T8" fmla="*/ 400 w 400"/>
              <a:gd name="T9" fmla="*/ 403 h 404"/>
              <a:gd name="T10" fmla="*/ 234 w 400"/>
              <a:gd name="T11" fmla="*/ 0 h 404"/>
              <a:gd name="T12" fmla="*/ 0 w 400"/>
              <a:gd name="T13" fmla="*/ 234 h 404"/>
            </a:gdLst>
            <a:ahLst/>
            <a:cxnLst>
              <a:cxn ang="0">
                <a:pos x="T0" y="T1"/>
              </a:cxn>
              <a:cxn ang="0">
                <a:pos x="T2" y="T3"/>
              </a:cxn>
              <a:cxn ang="0">
                <a:pos x="T4" y="T5"/>
              </a:cxn>
              <a:cxn ang="0">
                <a:pos x="T6" y="T7"/>
              </a:cxn>
              <a:cxn ang="0">
                <a:pos x="T8" y="T9"/>
              </a:cxn>
              <a:cxn ang="0">
                <a:pos x="T10" y="T11"/>
              </a:cxn>
              <a:cxn ang="0">
                <a:pos x="T12" y="T13"/>
              </a:cxn>
            </a:cxnLst>
            <a:rect l="0" t="0" r="r" b="b"/>
            <a:pathLst>
              <a:path w="400" h="404">
                <a:moveTo>
                  <a:pt x="0" y="234"/>
                </a:moveTo>
                <a:cubicBezTo>
                  <a:pt x="0" y="235"/>
                  <a:pt x="0" y="235"/>
                  <a:pt x="0" y="235"/>
                </a:cubicBezTo>
                <a:cubicBezTo>
                  <a:pt x="40" y="281"/>
                  <a:pt x="65" y="340"/>
                  <a:pt x="68" y="404"/>
                </a:cubicBezTo>
                <a:cubicBezTo>
                  <a:pt x="69" y="404"/>
                  <a:pt x="69" y="404"/>
                  <a:pt x="69" y="404"/>
                </a:cubicBezTo>
                <a:cubicBezTo>
                  <a:pt x="400" y="403"/>
                  <a:pt x="400" y="403"/>
                  <a:pt x="400" y="403"/>
                </a:cubicBezTo>
                <a:cubicBezTo>
                  <a:pt x="395" y="247"/>
                  <a:pt x="333" y="106"/>
                  <a:pt x="234" y="0"/>
                </a:cubicBezTo>
                <a:lnTo>
                  <a:pt x="0" y="234"/>
                </a:lnTo>
                <a:close/>
              </a:path>
            </a:pathLst>
          </a:custGeom>
          <a:solidFill>
            <a:srgbClr val="DE473E"/>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6" name="Freeform 31">
            <a:extLst>
              <a:ext uri="{FF2B5EF4-FFF2-40B4-BE49-F238E27FC236}">
                <a16:creationId xmlns:a16="http://schemas.microsoft.com/office/drawing/2014/main" id="{EA33C399-382E-444C-85DD-0988DA4AC96E}"/>
              </a:ext>
            </a:extLst>
          </p:cNvPr>
          <p:cNvSpPr>
            <a:spLocks/>
          </p:cNvSpPr>
          <p:nvPr/>
        </p:nvSpPr>
        <p:spPr bwMode="auto">
          <a:xfrm>
            <a:off x="4210638" y="3879900"/>
            <a:ext cx="1690721" cy="1705004"/>
          </a:xfrm>
          <a:custGeom>
            <a:avLst/>
            <a:gdLst>
              <a:gd name="T0" fmla="*/ 68 w 400"/>
              <a:gd name="T1" fmla="*/ 0 h 403"/>
              <a:gd name="T2" fmla="*/ 68 w 400"/>
              <a:gd name="T3" fmla="*/ 0 h 403"/>
              <a:gd name="T4" fmla="*/ 0 w 400"/>
              <a:gd name="T5" fmla="*/ 168 h 403"/>
              <a:gd name="T6" fmla="*/ 0 w 400"/>
              <a:gd name="T7" fmla="*/ 169 h 403"/>
              <a:gd name="T8" fmla="*/ 233 w 400"/>
              <a:gd name="T9" fmla="*/ 403 h 403"/>
              <a:gd name="T10" fmla="*/ 400 w 400"/>
              <a:gd name="T11" fmla="*/ 1 h 403"/>
              <a:gd name="T12" fmla="*/ 68 w 400"/>
              <a:gd name="T13" fmla="*/ 0 h 403"/>
            </a:gdLst>
            <a:ahLst/>
            <a:cxnLst>
              <a:cxn ang="0">
                <a:pos x="T0" y="T1"/>
              </a:cxn>
              <a:cxn ang="0">
                <a:pos x="T2" y="T3"/>
              </a:cxn>
              <a:cxn ang="0">
                <a:pos x="T4" y="T5"/>
              </a:cxn>
              <a:cxn ang="0">
                <a:pos x="T6" y="T7"/>
              </a:cxn>
              <a:cxn ang="0">
                <a:pos x="T8" y="T9"/>
              </a:cxn>
              <a:cxn ang="0">
                <a:pos x="T10" y="T11"/>
              </a:cxn>
              <a:cxn ang="0">
                <a:pos x="T12" y="T13"/>
              </a:cxn>
            </a:cxnLst>
            <a:rect l="0" t="0" r="r" b="b"/>
            <a:pathLst>
              <a:path w="400" h="403">
                <a:moveTo>
                  <a:pt x="68" y="0"/>
                </a:moveTo>
                <a:cubicBezTo>
                  <a:pt x="68" y="0"/>
                  <a:pt x="68" y="0"/>
                  <a:pt x="68" y="0"/>
                </a:cubicBezTo>
                <a:cubicBezTo>
                  <a:pt x="65" y="64"/>
                  <a:pt x="39" y="123"/>
                  <a:pt x="0" y="168"/>
                </a:cubicBezTo>
                <a:cubicBezTo>
                  <a:pt x="0" y="169"/>
                  <a:pt x="0" y="169"/>
                  <a:pt x="0" y="169"/>
                </a:cubicBezTo>
                <a:cubicBezTo>
                  <a:pt x="233" y="403"/>
                  <a:pt x="233" y="403"/>
                  <a:pt x="233" y="403"/>
                </a:cubicBezTo>
                <a:cubicBezTo>
                  <a:pt x="333" y="298"/>
                  <a:pt x="395" y="156"/>
                  <a:pt x="400" y="1"/>
                </a:cubicBezTo>
                <a:lnTo>
                  <a:pt x="68" y="0"/>
                </a:lnTo>
                <a:close/>
              </a:path>
            </a:pathLst>
          </a:custGeom>
          <a:solidFill>
            <a:srgbClr val="FEA321"/>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7" name="Freeform 32">
            <a:extLst>
              <a:ext uri="{FF2B5EF4-FFF2-40B4-BE49-F238E27FC236}">
                <a16:creationId xmlns:a16="http://schemas.microsoft.com/office/drawing/2014/main" id="{72080631-0D34-41CB-B21D-B8AE09FBECC0}"/>
              </a:ext>
            </a:extLst>
          </p:cNvPr>
          <p:cNvSpPr>
            <a:spLocks/>
          </p:cNvSpPr>
          <p:nvPr/>
        </p:nvSpPr>
        <p:spPr bwMode="auto">
          <a:xfrm>
            <a:off x="3385809" y="4704729"/>
            <a:ext cx="1703218" cy="1699647"/>
          </a:xfrm>
          <a:custGeom>
            <a:avLst/>
            <a:gdLst>
              <a:gd name="T0" fmla="*/ 169 w 403"/>
              <a:gd name="T1" fmla="*/ 0 h 402"/>
              <a:gd name="T2" fmla="*/ 0 w 403"/>
              <a:gd name="T3" fmla="*/ 70 h 402"/>
              <a:gd name="T4" fmla="*/ 0 w 403"/>
              <a:gd name="T5" fmla="*/ 71 h 402"/>
              <a:gd name="T6" fmla="*/ 0 w 403"/>
              <a:gd name="T7" fmla="*/ 402 h 402"/>
              <a:gd name="T8" fmla="*/ 403 w 403"/>
              <a:gd name="T9" fmla="*/ 234 h 402"/>
              <a:gd name="T10" fmla="*/ 170 w 403"/>
              <a:gd name="T11" fmla="*/ 0 h 402"/>
              <a:gd name="T12" fmla="*/ 169 w 403"/>
              <a:gd name="T13" fmla="*/ 0 h 402"/>
            </a:gdLst>
            <a:ahLst/>
            <a:cxnLst>
              <a:cxn ang="0">
                <a:pos x="T0" y="T1"/>
              </a:cxn>
              <a:cxn ang="0">
                <a:pos x="T2" y="T3"/>
              </a:cxn>
              <a:cxn ang="0">
                <a:pos x="T4" y="T5"/>
              </a:cxn>
              <a:cxn ang="0">
                <a:pos x="T6" y="T7"/>
              </a:cxn>
              <a:cxn ang="0">
                <a:pos x="T8" y="T9"/>
              </a:cxn>
              <a:cxn ang="0">
                <a:pos x="T10" y="T11"/>
              </a:cxn>
              <a:cxn ang="0">
                <a:pos x="T12" y="T13"/>
              </a:cxn>
            </a:cxnLst>
            <a:rect l="0" t="0" r="r" b="b"/>
            <a:pathLst>
              <a:path w="403" h="402">
                <a:moveTo>
                  <a:pt x="169" y="0"/>
                </a:moveTo>
                <a:cubicBezTo>
                  <a:pt x="123" y="41"/>
                  <a:pt x="64" y="67"/>
                  <a:pt x="0" y="70"/>
                </a:cubicBezTo>
                <a:cubicBezTo>
                  <a:pt x="0" y="71"/>
                  <a:pt x="0" y="71"/>
                  <a:pt x="0" y="71"/>
                </a:cubicBezTo>
                <a:cubicBezTo>
                  <a:pt x="0" y="402"/>
                  <a:pt x="0" y="402"/>
                  <a:pt x="0" y="402"/>
                </a:cubicBezTo>
                <a:cubicBezTo>
                  <a:pt x="155" y="398"/>
                  <a:pt x="297" y="335"/>
                  <a:pt x="403" y="234"/>
                </a:cubicBezTo>
                <a:cubicBezTo>
                  <a:pt x="170" y="0"/>
                  <a:pt x="170" y="0"/>
                  <a:pt x="170" y="0"/>
                </a:cubicBezTo>
                <a:lnTo>
                  <a:pt x="169" y="0"/>
                </a:lnTo>
                <a:close/>
              </a:path>
            </a:pathLst>
          </a:custGeom>
          <a:solidFill>
            <a:srgbClr val="47ACB4"/>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8" name="Freeform 33">
            <a:extLst>
              <a:ext uri="{FF2B5EF4-FFF2-40B4-BE49-F238E27FC236}">
                <a16:creationId xmlns:a16="http://schemas.microsoft.com/office/drawing/2014/main" id="{40DCCDD4-541C-4994-9DC1-9FFA87EEEDAC}"/>
              </a:ext>
            </a:extLst>
          </p:cNvPr>
          <p:cNvSpPr>
            <a:spLocks/>
          </p:cNvSpPr>
          <p:nvPr/>
        </p:nvSpPr>
        <p:spPr bwMode="auto">
          <a:xfrm>
            <a:off x="1537978" y="4704729"/>
            <a:ext cx="1708574" cy="1699647"/>
          </a:xfrm>
          <a:custGeom>
            <a:avLst/>
            <a:gdLst>
              <a:gd name="T0" fmla="*/ 0 w 404"/>
              <a:gd name="T1" fmla="*/ 234 h 402"/>
              <a:gd name="T2" fmla="*/ 404 w 404"/>
              <a:gd name="T3" fmla="*/ 402 h 402"/>
              <a:gd name="T4" fmla="*/ 401 w 404"/>
              <a:gd name="T5" fmla="*/ 70 h 402"/>
              <a:gd name="T6" fmla="*/ 401 w 404"/>
              <a:gd name="T7" fmla="*/ 70 h 402"/>
              <a:gd name="T8" fmla="*/ 234 w 404"/>
              <a:gd name="T9" fmla="*/ 0 h 402"/>
              <a:gd name="T10" fmla="*/ 233 w 404"/>
              <a:gd name="T11" fmla="*/ 0 h 402"/>
              <a:gd name="T12" fmla="*/ 0 w 404"/>
              <a:gd name="T13" fmla="*/ 234 h 402"/>
            </a:gdLst>
            <a:ahLst/>
            <a:cxnLst>
              <a:cxn ang="0">
                <a:pos x="T0" y="T1"/>
              </a:cxn>
              <a:cxn ang="0">
                <a:pos x="T2" y="T3"/>
              </a:cxn>
              <a:cxn ang="0">
                <a:pos x="T4" y="T5"/>
              </a:cxn>
              <a:cxn ang="0">
                <a:pos x="T6" y="T7"/>
              </a:cxn>
              <a:cxn ang="0">
                <a:pos x="T8" y="T9"/>
              </a:cxn>
              <a:cxn ang="0">
                <a:pos x="T10" y="T11"/>
              </a:cxn>
              <a:cxn ang="0">
                <a:pos x="T12" y="T13"/>
              </a:cxn>
            </a:cxnLst>
            <a:rect l="0" t="0" r="r" b="b"/>
            <a:pathLst>
              <a:path w="404" h="402">
                <a:moveTo>
                  <a:pt x="0" y="234"/>
                </a:moveTo>
                <a:cubicBezTo>
                  <a:pt x="106" y="335"/>
                  <a:pt x="248" y="398"/>
                  <a:pt x="404" y="402"/>
                </a:cubicBezTo>
                <a:cubicBezTo>
                  <a:pt x="401" y="70"/>
                  <a:pt x="401" y="70"/>
                  <a:pt x="401" y="70"/>
                </a:cubicBezTo>
                <a:cubicBezTo>
                  <a:pt x="401" y="70"/>
                  <a:pt x="401" y="70"/>
                  <a:pt x="401" y="70"/>
                </a:cubicBezTo>
                <a:cubicBezTo>
                  <a:pt x="337" y="66"/>
                  <a:pt x="279" y="40"/>
                  <a:pt x="234" y="0"/>
                </a:cubicBezTo>
                <a:cubicBezTo>
                  <a:pt x="233" y="0"/>
                  <a:pt x="233" y="0"/>
                  <a:pt x="233" y="0"/>
                </a:cubicBezTo>
                <a:lnTo>
                  <a:pt x="0" y="234"/>
                </a:lnTo>
                <a:close/>
              </a:path>
            </a:pathLst>
          </a:custGeom>
          <a:solidFill>
            <a:srgbClr val="454054"/>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9" name="Freeform 34">
            <a:extLst>
              <a:ext uri="{FF2B5EF4-FFF2-40B4-BE49-F238E27FC236}">
                <a16:creationId xmlns:a16="http://schemas.microsoft.com/office/drawing/2014/main" id="{A36FD015-A2DB-45C4-9850-675FB0994F54}"/>
              </a:ext>
            </a:extLst>
          </p:cNvPr>
          <p:cNvSpPr>
            <a:spLocks/>
          </p:cNvSpPr>
          <p:nvPr/>
        </p:nvSpPr>
        <p:spPr bwMode="auto">
          <a:xfrm>
            <a:off x="727432" y="3885257"/>
            <a:ext cx="1694292" cy="1708575"/>
          </a:xfrm>
          <a:custGeom>
            <a:avLst/>
            <a:gdLst>
              <a:gd name="T0" fmla="*/ 0 w 401"/>
              <a:gd name="T1" fmla="*/ 0 h 404"/>
              <a:gd name="T2" fmla="*/ 168 w 401"/>
              <a:gd name="T3" fmla="*/ 404 h 404"/>
              <a:gd name="T4" fmla="*/ 401 w 401"/>
              <a:gd name="T5" fmla="*/ 168 h 404"/>
              <a:gd name="T6" fmla="*/ 401 w 401"/>
              <a:gd name="T7" fmla="*/ 168 h 404"/>
              <a:gd name="T8" fmla="*/ 332 w 401"/>
              <a:gd name="T9" fmla="*/ 0 h 404"/>
              <a:gd name="T10" fmla="*/ 332 w 401"/>
              <a:gd name="T11" fmla="*/ 0 h 404"/>
              <a:gd name="T12" fmla="*/ 0 w 401"/>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401" h="404">
                <a:moveTo>
                  <a:pt x="0" y="0"/>
                </a:moveTo>
                <a:cubicBezTo>
                  <a:pt x="5" y="156"/>
                  <a:pt x="68" y="297"/>
                  <a:pt x="168" y="404"/>
                </a:cubicBezTo>
                <a:cubicBezTo>
                  <a:pt x="401" y="168"/>
                  <a:pt x="401" y="168"/>
                  <a:pt x="401" y="168"/>
                </a:cubicBezTo>
                <a:cubicBezTo>
                  <a:pt x="401" y="168"/>
                  <a:pt x="401" y="168"/>
                  <a:pt x="401" y="168"/>
                </a:cubicBezTo>
                <a:cubicBezTo>
                  <a:pt x="361" y="123"/>
                  <a:pt x="336" y="64"/>
                  <a:pt x="332" y="0"/>
                </a:cubicBezTo>
                <a:cubicBezTo>
                  <a:pt x="332" y="0"/>
                  <a:pt x="332" y="0"/>
                  <a:pt x="332" y="0"/>
                </a:cubicBezTo>
                <a:lnTo>
                  <a:pt x="0" y="0"/>
                </a:lnTo>
                <a:close/>
              </a:path>
            </a:pathLst>
          </a:custGeom>
          <a:solidFill>
            <a:srgbClr val="894379"/>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0" name="Freeform 37">
            <a:extLst>
              <a:ext uri="{FF2B5EF4-FFF2-40B4-BE49-F238E27FC236}">
                <a16:creationId xmlns:a16="http://schemas.microsoft.com/office/drawing/2014/main" id="{D621EE03-6262-4D3C-A7E0-C84136946242}"/>
              </a:ext>
            </a:extLst>
          </p:cNvPr>
          <p:cNvSpPr>
            <a:spLocks/>
          </p:cNvSpPr>
          <p:nvPr/>
        </p:nvSpPr>
        <p:spPr bwMode="auto">
          <a:xfrm>
            <a:off x="1952178" y="3885257"/>
            <a:ext cx="469546" cy="837327"/>
          </a:xfrm>
          <a:custGeom>
            <a:avLst/>
            <a:gdLst>
              <a:gd name="T0" fmla="*/ 111 w 111"/>
              <a:gd name="T1" fmla="*/ 168 h 198"/>
              <a:gd name="T2" fmla="*/ 42 w 111"/>
              <a:gd name="T3" fmla="*/ 0 h 198"/>
              <a:gd name="T4" fmla="*/ 42 w 111"/>
              <a:gd name="T5" fmla="*/ 0 h 198"/>
              <a:gd name="T6" fmla="*/ 0 w 111"/>
              <a:gd name="T7" fmla="*/ 0 h 198"/>
              <a:gd name="T8" fmla="*/ 81 w 111"/>
              <a:gd name="T9" fmla="*/ 198 h 198"/>
              <a:gd name="T10" fmla="*/ 111 w 111"/>
              <a:gd name="T11" fmla="*/ 168 h 198"/>
            </a:gdLst>
            <a:ahLst/>
            <a:cxnLst>
              <a:cxn ang="0">
                <a:pos x="T0" y="T1"/>
              </a:cxn>
              <a:cxn ang="0">
                <a:pos x="T2" y="T3"/>
              </a:cxn>
              <a:cxn ang="0">
                <a:pos x="T4" y="T5"/>
              </a:cxn>
              <a:cxn ang="0">
                <a:pos x="T6" y="T7"/>
              </a:cxn>
              <a:cxn ang="0">
                <a:pos x="T8" y="T9"/>
              </a:cxn>
              <a:cxn ang="0">
                <a:pos x="T10" y="T11"/>
              </a:cxn>
            </a:cxnLst>
            <a:rect l="0" t="0" r="r" b="b"/>
            <a:pathLst>
              <a:path w="111" h="198">
                <a:moveTo>
                  <a:pt x="111" y="168"/>
                </a:moveTo>
                <a:cubicBezTo>
                  <a:pt x="71" y="123"/>
                  <a:pt x="46" y="64"/>
                  <a:pt x="42" y="0"/>
                </a:cubicBezTo>
                <a:cubicBezTo>
                  <a:pt x="42" y="0"/>
                  <a:pt x="42" y="0"/>
                  <a:pt x="42" y="0"/>
                </a:cubicBezTo>
                <a:cubicBezTo>
                  <a:pt x="0" y="0"/>
                  <a:pt x="0" y="0"/>
                  <a:pt x="0" y="0"/>
                </a:cubicBezTo>
                <a:cubicBezTo>
                  <a:pt x="4" y="76"/>
                  <a:pt x="34" y="145"/>
                  <a:pt x="81" y="198"/>
                </a:cubicBezTo>
                <a:cubicBezTo>
                  <a:pt x="111" y="168"/>
                  <a:pt x="111" y="168"/>
                  <a:pt x="111" y="168"/>
                </a:cubicBezTo>
                <a:close/>
              </a:path>
            </a:pathLst>
          </a:custGeom>
          <a:solidFill>
            <a:srgbClr val="4E264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1" name="Freeform 38">
            <a:extLst>
              <a:ext uri="{FF2B5EF4-FFF2-40B4-BE49-F238E27FC236}">
                <a16:creationId xmlns:a16="http://schemas.microsoft.com/office/drawing/2014/main" id="{2C3CE6E3-E5D6-4117-A379-D99F74D195BD}"/>
              </a:ext>
            </a:extLst>
          </p:cNvPr>
          <p:cNvSpPr>
            <a:spLocks/>
          </p:cNvSpPr>
          <p:nvPr/>
        </p:nvSpPr>
        <p:spPr bwMode="auto">
          <a:xfrm>
            <a:off x="2400300" y="4704729"/>
            <a:ext cx="833756" cy="478472"/>
          </a:xfrm>
          <a:custGeom>
            <a:avLst/>
            <a:gdLst>
              <a:gd name="T0" fmla="*/ 197 w 197"/>
              <a:gd name="T1" fmla="*/ 70 h 113"/>
              <a:gd name="T2" fmla="*/ 30 w 197"/>
              <a:gd name="T3" fmla="*/ 0 h 113"/>
              <a:gd name="T4" fmla="*/ 29 w 197"/>
              <a:gd name="T5" fmla="*/ 0 h 113"/>
              <a:gd name="T6" fmla="*/ 0 w 197"/>
              <a:gd name="T7" fmla="*/ 29 h 113"/>
              <a:gd name="T8" fmla="*/ 197 w 197"/>
              <a:gd name="T9" fmla="*/ 113 h 113"/>
              <a:gd name="T10" fmla="*/ 197 w 197"/>
              <a:gd name="T11" fmla="*/ 70 h 113"/>
            </a:gdLst>
            <a:ahLst/>
            <a:cxnLst>
              <a:cxn ang="0">
                <a:pos x="T0" y="T1"/>
              </a:cxn>
              <a:cxn ang="0">
                <a:pos x="T2" y="T3"/>
              </a:cxn>
              <a:cxn ang="0">
                <a:pos x="T4" y="T5"/>
              </a:cxn>
              <a:cxn ang="0">
                <a:pos x="T6" y="T7"/>
              </a:cxn>
              <a:cxn ang="0">
                <a:pos x="T8" y="T9"/>
              </a:cxn>
              <a:cxn ang="0">
                <a:pos x="T10" y="T11"/>
              </a:cxn>
            </a:cxnLst>
            <a:rect l="0" t="0" r="r" b="b"/>
            <a:pathLst>
              <a:path w="197" h="113">
                <a:moveTo>
                  <a:pt x="197" y="70"/>
                </a:moveTo>
                <a:cubicBezTo>
                  <a:pt x="133" y="66"/>
                  <a:pt x="75" y="40"/>
                  <a:pt x="30" y="0"/>
                </a:cubicBezTo>
                <a:cubicBezTo>
                  <a:pt x="29" y="0"/>
                  <a:pt x="29" y="0"/>
                  <a:pt x="29" y="0"/>
                </a:cubicBezTo>
                <a:cubicBezTo>
                  <a:pt x="0" y="29"/>
                  <a:pt x="0" y="29"/>
                  <a:pt x="0" y="29"/>
                </a:cubicBezTo>
                <a:cubicBezTo>
                  <a:pt x="53" y="77"/>
                  <a:pt x="122" y="109"/>
                  <a:pt x="197" y="113"/>
                </a:cubicBezTo>
                <a:cubicBezTo>
                  <a:pt x="197" y="70"/>
                  <a:pt x="197" y="70"/>
                  <a:pt x="197" y="70"/>
                </a:cubicBezTo>
                <a:close/>
              </a:path>
            </a:pathLst>
          </a:custGeom>
          <a:solidFill>
            <a:srgbClr val="29263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2" name="Freeform 39">
            <a:extLst>
              <a:ext uri="{FF2B5EF4-FFF2-40B4-BE49-F238E27FC236}">
                <a16:creationId xmlns:a16="http://schemas.microsoft.com/office/drawing/2014/main" id="{84EA047C-35B0-4A75-B4F4-F44A87CF10BE}"/>
              </a:ext>
            </a:extLst>
          </p:cNvPr>
          <p:cNvSpPr>
            <a:spLocks/>
          </p:cNvSpPr>
          <p:nvPr/>
        </p:nvSpPr>
        <p:spPr bwMode="auto">
          <a:xfrm>
            <a:off x="3385809" y="4704729"/>
            <a:ext cx="837327" cy="482043"/>
          </a:xfrm>
          <a:custGeom>
            <a:avLst/>
            <a:gdLst>
              <a:gd name="T0" fmla="*/ 169 w 198"/>
              <a:gd name="T1" fmla="*/ 0 h 114"/>
              <a:gd name="T2" fmla="*/ 168 w 198"/>
              <a:gd name="T3" fmla="*/ 0 h 114"/>
              <a:gd name="T4" fmla="*/ 0 w 198"/>
              <a:gd name="T5" fmla="*/ 70 h 114"/>
              <a:gd name="T6" fmla="*/ 0 w 198"/>
              <a:gd name="T7" fmla="*/ 71 h 114"/>
              <a:gd name="T8" fmla="*/ 0 w 198"/>
              <a:gd name="T9" fmla="*/ 114 h 114"/>
              <a:gd name="T10" fmla="*/ 198 w 198"/>
              <a:gd name="T11" fmla="*/ 29 h 114"/>
              <a:gd name="T12" fmla="*/ 169 w 198"/>
              <a:gd name="T13" fmla="*/ 0 h 114"/>
              <a:gd name="T14" fmla="*/ 169 w 198"/>
              <a:gd name="T15" fmla="*/ 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114">
                <a:moveTo>
                  <a:pt x="169" y="0"/>
                </a:moveTo>
                <a:cubicBezTo>
                  <a:pt x="168" y="0"/>
                  <a:pt x="168" y="0"/>
                  <a:pt x="168" y="0"/>
                </a:cubicBezTo>
                <a:cubicBezTo>
                  <a:pt x="122" y="41"/>
                  <a:pt x="64" y="67"/>
                  <a:pt x="0" y="70"/>
                </a:cubicBezTo>
                <a:cubicBezTo>
                  <a:pt x="0" y="71"/>
                  <a:pt x="0" y="71"/>
                  <a:pt x="0" y="71"/>
                </a:cubicBezTo>
                <a:cubicBezTo>
                  <a:pt x="0" y="114"/>
                  <a:pt x="0" y="114"/>
                  <a:pt x="0" y="114"/>
                </a:cubicBezTo>
                <a:cubicBezTo>
                  <a:pt x="76" y="110"/>
                  <a:pt x="145" y="79"/>
                  <a:pt x="198" y="29"/>
                </a:cubicBezTo>
                <a:cubicBezTo>
                  <a:pt x="169" y="0"/>
                  <a:pt x="169" y="0"/>
                  <a:pt x="169" y="0"/>
                </a:cubicBezTo>
                <a:cubicBezTo>
                  <a:pt x="169" y="0"/>
                  <a:pt x="169" y="0"/>
                  <a:pt x="169" y="0"/>
                </a:cubicBezTo>
                <a:close/>
              </a:path>
            </a:pathLst>
          </a:custGeom>
          <a:solidFill>
            <a:srgbClr val="36848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3" name="Freeform 40">
            <a:extLst>
              <a:ext uri="{FF2B5EF4-FFF2-40B4-BE49-F238E27FC236}">
                <a16:creationId xmlns:a16="http://schemas.microsoft.com/office/drawing/2014/main" id="{3341B3CA-2460-45E5-851E-D97250684EED}"/>
              </a:ext>
            </a:extLst>
          </p:cNvPr>
          <p:cNvSpPr>
            <a:spLocks/>
          </p:cNvSpPr>
          <p:nvPr/>
        </p:nvSpPr>
        <p:spPr bwMode="auto">
          <a:xfrm>
            <a:off x="4205281" y="3876329"/>
            <a:ext cx="465975" cy="840897"/>
          </a:xfrm>
          <a:custGeom>
            <a:avLst/>
            <a:gdLst>
              <a:gd name="T0" fmla="*/ 68 w 110"/>
              <a:gd name="T1" fmla="*/ 0 h 199"/>
              <a:gd name="T2" fmla="*/ 68 w 110"/>
              <a:gd name="T3" fmla="*/ 0 h 199"/>
              <a:gd name="T4" fmla="*/ 0 w 110"/>
              <a:gd name="T5" fmla="*/ 169 h 199"/>
              <a:gd name="T6" fmla="*/ 0 w 110"/>
              <a:gd name="T7" fmla="*/ 170 h 199"/>
              <a:gd name="T8" fmla="*/ 30 w 110"/>
              <a:gd name="T9" fmla="*/ 199 h 199"/>
              <a:gd name="T10" fmla="*/ 110 w 110"/>
              <a:gd name="T11" fmla="*/ 0 h 199"/>
              <a:gd name="T12" fmla="*/ 68 w 110"/>
              <a:gd name="T13" fmla="*/ 0 h 199"/>
              <a:gd name="T14" fmla="*/ 68 w 110"/>
              <a:gd name="T15" fmla="*/ 0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99">
                <a:moveTo>
                  <a:pt x="68" y="0"/>
                </a:moveTo>
                <a:cubicBezTo>
                  <a:pt x="68" y="0"/>
                  <a:pt x="68" y="0"/>
                  <a:pt x="68" y="0"/>
                </a:cubicBezTo>
                <a:cubicBezTo>
                  <a:pt x="65" y="65"/>
                  <a:pt x="39" y="124"/>
                  <a:pt x="0" y="169"/>
                </a:cubicBezTo>
                <a:cubicBezTo>
                  <a:pt x="0" y="170"/>
                  <a:pt x="0" y="170"/>
                  <a:pt x="0" y="170"/>
                </a:cubicBezTo>
                <a:cubicBezTo>
                  <a:pt x="30" y="199"/>
                  <a:pt x="30" y="199"/>
                  <a:pt x="30" y="199"/>
                </a:cubicBezTo>
                <a:cubicBezTo>
                  <a:pt x="77" y="146"/>
                  <a:pt x="106" y="77"/>
                  <a:pt x="110" y="0"/>
                </a:cubicBezTo>
                <a:cubicBezTo>
                  <a:pt x="68" y="0"/>
                  <a:pt x="68" y="0"/>
                  <a:pt x="68" y="0"/>
                </a:cubicBezTo>
                <a:cubicBezTo>
                  <a:pt x="68" y="0"/>
                  <a:pt x="68" y="0"/>
                  <a:pt x="68" y="0"/>
                </a:cubicBezTo>
                <a:close/>
              </a:path>
            </a:pathLst>
          </a:custGeom>
          <a:solidFill>
            <a:srgbClr val="CF7C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4" name="Freeform 41">
            <a:extLst>
              <a:ext uri="{FF2B5EF4-FFF2-40B4-BE49-F238E27FC236}">
                <a16:creationId xmlns:a16="http://schemas.microsoft.com/office/drawing/2014/main" id="{C965BAE8-C0D8-4867-983B-EF6377E63CA9}"/>
              </a:ext>
            </a:extLst>
          </p:cNvPr>
          <p:cNvSpPr>
            <a:spLocks/>
          </p:cNvSpPr>
          <p:nvPr/>
        </p:nvSpPr>
        <p:spPr bwMode="auto">
          <a:xfrm>
            <a:off x="4205281" y="2890819"/>
            <a:ext cx="465975" cy="846253"/>
          </a:xfrm>
          <a:custGeom>
            <a:avLst/>
            <a:gdLst>
              <a:gd name="T0" fmla="*/ 0 w 110"/>
              <a:gd name="T1" fmla="*/ 30 h 200"/>
              <a:gd name="T2" fmla="*/ 68 w 110"/>
              <a:gd name="T3" fmla="*/ 200 h 200"/>
              <a:gd name="T4" fmla="*/ 69 w 110"/>
              <a:gd name="T5" fmla="*/ 200 h 200"/>
              <a:gd name="T6" fmla="*/ 110 w 110"/>
              <a:gd name="T7" fmla="*/ 200 h 200"/>
              <a:gd name="T8" fmla="*/ 30 w 110"/>
              <a:gd name="T9" fmla="*/ 0 h 200"/>
              <a:gd name="T10" fmla="*/ 0 w 110"/>
              <a:gd name="T11" fmla="*/ 29 h 200"/>
              <a:gd name="T12" fmla="*/ 0 w 110"/>
              <a:gd name="T13" fmla="*/ 30 h 200"/>
              <a:gd name="T14" fmla="*/ 0 w 110"/>
              <a:gd name="T15" fmla="*/ 30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200">
                <a:moveTo>
                  <a:pt x="0" y="30"/>
                </a:moveTo>
                <a:cubicBezTo>
                  <a:pt x="40" y="76"/>
                  <a:pt x="65" y="135"/>
                  <a:pt x="68" y="200"/>
                </a:cubicBezTo>
                <a:cubicBezTo>
                  <a:pt x="69" y="200"/>
                  <a:pt x="69" y="200"/>
                  <a:pt x="69" y="200"/>
                </a:cubicBezTo>
                <a:cubicBezTo>
                  <a:pt x="110" y="200"/>
                  <a:pt x="110" y="200"/>
                  <a:pt x="110" y="200"/>
                </a:cubicBezTo>
                <a:cubicBezTo>
                  <a:pt x="107" y="123"/>
                  <a:pt x="77" y="53"/>
                  <a:pt x="30" y="0"/>
                </a:cubicBezTo>
                <a:cubicBezTo>
                  <a:pt x="0" y="29"/>
                  <a:pt x="0" y="29"/>
                  <a:pt x="0" y="29"/>
                </a:cubicBezTo>
                <a:cubicBezTo>
                  <a:pt x="0" y="30"/>
                  <a:pt x="0" y="30"/>
                  <a:pt x="0" y="30"/>
                </a:cubicBezTo>
                <a:cubicBezTo>
                  <a:pt x="0" y="30"/>
                  <a:pt x="0" y="30"/>
                  <a:pt x="0" y="30"/>
                </a:cubicBezTo>
                <a:close/>
              </a:path>
            </a:pathLst>
          </a:custGeom>
          <a:solidFill>
            <a:srgbClr val="B7261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5" name="Oval 294">
            <a:extLst>
              <a:ext uri="{FF2B5EF4-FFF2-40B4-BE49-F238E27FC236}">
                <a16:creationId xmlns:a16="http://schemas.microsoft.com/office/drawing/2014/main" id="{DB617D05-41AD-44E6-B9C9-04FE70DEA3BC}"/>
              </a:ext>
            </a:extLst>
          </p:cNvPr>
          <p:cNvSpPr/>
          <p:nvPr/>
        </p:nvSpPr>
        <p:spPr>
          <a:xfrm>
            <a:off x="6896100" y="1379509"/>
            <a:ext cx="495300" cy="495300"/>
          </a:xfrm>
          <a:prstGeom prst="ellipse">
            <a:avLst/>
          </a:prstGeom>
          <a:solidFill>
            <a:srgbClr val="DE473E"/>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1</a:t>
            </a:r>
          </a:p>
        </p:txBody>
      </p:sp>
      <p:sp>
        <p:nvSpPr>
          <p:cNvPr id="296" name="Oval 295">
            <a:extLst>
              <a:ext uri="{FF2B5EF4-FFF2-40B4-BE49-F238E27FC236}">
                <a16:creationId xmlns:a16="http://schemas.microsoft.com/office/drawing/2014/main" id="{6DE6826D-9745-4622-BDC0-0F0D126784AE}"/>
              </a:ext>
            </a:extLst>
          </p:cNvPr>
          <p:cNvSpPr/>
          <p:nvPr/>
        </p:nvSpPr>
        <p:spPr>
          <a:xfrm>
            <a:off x="6896100" y="2665827"/>
            <a:ext cx="495300" cy="495300"/>
          </a:xfrm>
          <a:prstGeom prst="ellipse">
            <a:avLst/>
          </a:prstGeom>
          <a:solidFill>
            <a:srgbClr val="47ACB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Segoe UI"/>
              </a:rPr>
              <a:t>3</a:t>
            </a:r>
            <a:endParaRPr lang="en-US" dirty="0"/>
          </a:p>
        </p:txBody>
      </p:sp>
      <p:sp>
        <p:nvSpPr>
          <p:cNvPr id="298" name="Oval 297">
            <a:extLst>
              <a:ext uri="{FF2B5EF4-FFF2-40B4-BE49-F238E27FC236}">
                <a16:creationId xmlns:a16="http://schemas.microsoft.com/office/drawing/2014/main" id="{68258F83-E5CE-4251-9A72-1324CDD96ABC}"/>
              </a:ext>
            </a:extLst>
          </p:cNvPr>
          <p:cNvSpPr/>
          <p:nvPr/>
        </p:nvSpPr>
        <p:spPr>
          <a:xfrm>
            <a:off x="9373913" y="1379509"/>
            <a:ext cx="495300" cy="495300"/>
          </a:xfrm>
          <a:prstGeom prst="ellipse">
            <a:avLst/>
          </a:prstGeom>
          <a:solidFill>
            <a:srgbClr val="FEA32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2</a:t>
            </a:r>
          </a:p>
        </p:txBody>
      </p:sp>
      <p:sp>
        <p:nvSpPr>
          <p:cNvPr id="299" name="Oval 298">
            <a:extLst>
              <a:ext uri="{FF2B5EF4-FFF2-40B4-BE49-F238E27FC236}">
                <a16:creationId xmlns:a16="http://schemas.microsoft.com/office/drawing/2014/main" id="{A9C60F60-03B0-4AC7-90E9-358B646970CF}"/>
              </a:ext>
            </a:extLst>
          </p:cNvPr>
          <p:cNvSpPr/>
          <p:nvPr/>
        </p:nvSpPr>
        <p:spPr>
          <a:xfrm>
            <a:off x="9373913" y="2665827"/>
            <a:ext cx="495300" cy="495300"/>
          </a:xfrm>
          <a:prstGeom prst="ellipse">
            <a:avLst/>
          </a:prstGeom>
          <a:solidFill>
            <a:srgbClr val="45405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Segoe UI"/>
              </a:rPr>
              <a:t>4</a:t>
            </a:r>
            <a:endParaRPr lang="en-US" dirty="0"/>
          </a:p>
        </p:txBody>
      </p:sp>
      <p:sp>
        <p:nvSpPr>
          <p:cNvPr id="300" name="TextBox 299">
            <a:extLst>
              <a:ext uri="{FF2B5EF4-FFF2-40B4-BE49-F238E27FC236}">
                <a16:creationId xmlns:a16="http://schemas.microsoft.com/office/drawing/2014/main" id="{4F145AC0-E613-497B-8A5A-68D888B3F40D}"/>
              </a:ext>
            </a:extLst>
          </p:cNvPr>
          <p:cNvSpPr txBox="1"/>
          <p:nvPr/>
        </p:nvSpPr>
        <p:spPr>
          <a:xfrm>
            <a:off x="7472324" y="1822338"/>
            <a:ext cx="1901587" cy="738664"/>
          </a:xfrm>
          <a:prstGeom prst="rect">
            <a:avLst/>
          </a:prstGeom>
          <a:noFill/>
          <a:ln w="6350">
            <a:noFill/>
            <a:prstDash val="dash"/>
          </a:ln>
        </p:spPr>
        <p:txBody>
          <a:bodyPr wrap="square" lIns="0" tIns="0" rIns="0" bIns="0" rtlCol="0">
            <a:spAutoFit/>
          </a:bodyPr>
          <a:lstStyle/>
          <a:p>
            <a:pPr lvl="0">
              <a:defRPr/>
            </a:pPr>
            <a:r>
              <a:rPr lang="en-US" sz="1200" dirty="0">
                <a:solidFill>
                  <a:schemeClr val="bg1"/>
                </a:solidFill>
              </a:rPr>
              <a:t>Python framework that enables developers to generate complex code and develop applications quickly. </a:t>
            </a:r>
            <a:endParaRPr lang="en-GB" sz="1200" dirty="0">
              <a:solidFill>
                <a:schemeClr val="bg1"/>
              </a:solidFill>
            </a:endParaRPr>
          </a:p>
        </p:txBody>
      </p:sp>
      <p:sp>
        <p:nvSpPr>
          <p:cNvPr id="301" name="TextBox 300">
            <a:extLst>
              <a:ext uri="{FF2B5EF4-FFF2-40B4-BE49-F238E27FC236}">
                <a16:creationId xmlns:a16="http://schemas.microsoft.com/office/drawing/2014/main" id="{A883EE5E-4835-4D15-9168-5A3E796CCB11}"/>
              </a:ext>
            </a:extLst>
          </p:cNvPr>
          <p:cNvSpPr txBox="1"/>
          <p:nvPr/>
        </p:nvSpPr>
        <p:spPr>
          <a:xfrm>
            <a:off x="7483598" y="1496891"/>
            <a:ext cx="1514352" cy="246221"/>
          </a:xfrm>
          <a:prstGeom prst="rect">
            <a:avLst/>
          </a:prstGeom>
          <a:noFill/>
          <a:ln w="6350">
            <a:noFill/>
            <a:prstDash val="dash"/>
          </a:ln>
        </p:spPr>
        <p:txBody>
          <a:bodyPr wrap="square" lIns="0" tIns="0" rIns="0" bIns="0" rtlCol="0">
            <a:spAutoFit/>
          </a:bodyPr>
          <a:lstStyle/>
          <a:p>
            <a:pPr lvl="0">
              <a:defRPr/>
            </a:pPr>
            <a:r>
              <a:rPr lang="en-US" sz="1600" b="1" kern="0" dirty="0" smtClean="0">
                <a:solidFill>
                  <a:schemeClr val="bg1"/>
                </a:solidFill>
              </a:rPr>
              <a:t>Django</a:t>
            </a:r>
            <a:endParaRPr lang="en-US" sz="1600" b="1" kern="0" dirty="0">
              <a:solidFill>
                <a:schemeClr val="bg1"/>
              </a:solidFill>
            </a:endParaRPr>
          </a:p>
        </p:txBody>
      </p:sp>
      <p:sp>
        <p:nvSpPr>
          <p:cNvPr id="302" name="TextBox 301">
            <a:extLst>
              <a:ext uri="{FF2B5EF4-FFF2-40B4-BE49-F238E27FC236}">
                <a16:creationId xmlns:a16="http://schemas.microsoft.com/office/drawing/2014/main" id="{87E141E6-CA9F-40E9-B00E-06D1512BE094}"/>
              </a:ext>
            </a:extLst>
          </p:cNvPr>
          <p:cNvSpPr txBox="1"/>
          <p:nvPr/>
        </p:nvSpPr>
        <p:spPr>
          <a:xfrm>
            <a:off x="9960935" y="1797564"/>
            <a:ext cx="1767048" cy="738664"/>
          </a:xfrm>
          <a:prstGeom prst="rect">
            <a:avLst/>
          </a:prstGeom>
          <a:noFill/>
          <a:ln w="6350">
            <a:noFill/>
            <a:prstDash val="dash"/>
          </a:ln>
        </p:spPr>
        <p:txBody>
          <a:bodyPr wrap="square" lIns="0" tIns="0" rIns="0" bIns="0" rtlCol="0">
            <a:spAutoFit/>
          </a:bodyPr>
          <a:lstStyle/>
          <a:p>
            <a:pPr lvl="0">
              <a:defRPr/>
            </a:pPr>
            <a:r>
              <a:rPr lang="en-US" sz="1200" dirty="0">
                <a:solidFill>
                  <a:schemeClr val="bg1"/>
                </a:solidFill>
              </a:rPr>
              <a:t>Fast API framework is a fast, modern, and high-performance web framework with Python. </a:t>
            </a:r>
            <a:endParaRPr lang="en-GB" sz="1200" dirty="0">
              <a:solidFill>
                <a:schemeClr val="bg1"/>
              </a:solidFill>
            </a:endParaRPr>
          </a:p>
        </p:txBody>
      </p:sp>
      <p:sp>
        <p:nvSpPr>
          <p:cNvPr id="303" name="TextBox 302">
            <a:extLst>
              <a:ext uri="{FF2B5EF4-FFF2-40B4-BE49-F238E27FC236}">
                <a16:creationId xmlns:a16="http://schemas.microsoft.com/office/drawing/2014/main" id="{134BDCD5-6949-4FE4-9B0C-32DD880F819C}"/>
              </a:ext>
            </a:extLst>
          </p:cNvPr>
          <p:cNvSpPr txBox="1"/>
          <p:nvPr/>
        </p:nvSpPr>
        <p:spPr>
          <a:xfrm>
            <a:off x="9972958" y="1496891"/>
            <a:ext cx="1514352" cy="246221"/>
          </a:xfrm>
          <a:prstGeom prst="rect">
            <a:avLst/>
          </a:prstGeom>
          <a:noFill/>
          <a:ln w="6350">
            <a:noFill/>
            <a:prstDash val="dash"/>
          </a:ln>
        </p:spPr>
        <p:txBody>
          <a:bodyPr wrap="square" lIns="0" tIns="0" rIns="0" bIns="0" rtlCol="0">
            <a:spAutoFit/>
          </a:bodyPr>
          <a:lstStyle/>
          <a:p>
            <a:pPr lvl="0">
              <a:defRPr/>
            </a:pPr>
            <a:r>
              <a:rPr lang="en-US" sz="1600" b="1" kern="0" dirty="0" err="1" smtClean="0">
                <a:solidFill>
                  <a:schemeClr val="bg1"/>
                </a:solidFill>
              </a:rPr>
              <a:t>FastAPI</a:t>
            </a:r>
            <a:endParaRPr lang="en-US" sz="1600" b="1" kern="0" dirty="0">
              <a:solidFill>
                <a:schemeClr val="bg1"/>
              </a:solidFill>
            </a:endParaRPr>
          </a:p>
        </p:txBody>
      </p:sp>
      <p:sp>
        <p:nvSpPr>
          <p:cNvPr id="304" name="TextBox 303">
            <a:extLst>
              <a:ext uri="{FF2B5EF4-FFF2-40B4-BE49-F238E27FC236}">
                <a16:creationId xmlns:a16="http://schemas.microsoft.com/office/drawing/2014/main" id="{FBB34EA3-A173-41C8-AA04-B7573E4E68B0}"/>
              </a:ext>
            </a:extLst>
          </p:cNvPr>
          <p:cNvSpPr txBox="1"/>
          <p:nvPr/>
        </p:nvSpPr>
        <p:spPr>
          <a:xfrm>
            <a:off x="7472324" y="3155743"/>
            <a:ext cx="1801445" cy="553998"/>
          </a:xfrm>
          <a:prstGeom prst="rect">
            <a:avLst/>
          </a:prstGeom>
          <a:noFill/>
          <a:ln w="6350">
            <a:noFill/>
            <a:prstDash val="dash"/>
          </a:ln>
        </p:spPr>
        <p:txBody>
          <a:bodyPr wrap="square" lIns="0" tIns="0" rIns="0" bIns="0" rtlCol="0">
            <a:spAutoFit/>
          </a:bodyPr>
          <a:lstStyle/>
          <a:p>
            <a:pPr lvl="0">
              <a:defRPr/>
            </a:pPr>
            <a:r>
              <a:rPr lang="en-US" sz="1200" dirty="0">
                <a:solidFill>
                  <a:schemeClr val="bg1"/>
                </a:solidFill>
              </a:rPr>
              <a:t>Flask is a minimal web framework usually used in simpler web application</a:t>
            </a:r>
            <a:endParaRPr lang="en-GB" sz="1200" dirty="0">
              <a:solidFill>
                <a:schemeClr val="bg1"/>
              </a:solidFill>
            </a:endParaRPr>
          </a:p>
        </p:txBody>
      </p:sp>
      <p:sp>
        <p:nvSpPr>
          <p:cNvPr id="305" name="TextBox 304">
            <a:extLst>
              <a:ext uri="{FF2B5EF4-FFF2-40B4-BE49-F238E27FC236}">
                <a16:creationId xmlns:a16="http://schemas.microsoft.com/office/drawing/2014/main" id="{9B3D4FA7-2D65-4ACF-9784-AC17FF2EF037}"/>
              </a:ext>
            </a:extLst>
          </p:cNvPr>
          <p:cNvSpPr txBox="1"/>
          <p:nvPr/>
        </p:nvSpPr>
        <p:spPr>
          <a:xfrm>
            <a:off x="7483598" y="2812632"/>
            <a:ext cx="1514352" cy="246221"/>
          </a:xfrm>
          <a:prstGeom prst="rect">
            <a:avLst/>
          </a:prstGeom>
          <a:noFill/>
          <a:ln w="6350">
            <a:noFill/>
            <a:prstDash val="dash"/>
          </a:ln>
        </p:spPr>
        <p:txBody>
          <a:bodyPr wrap="square" lIns="0" tIns="0" rIns="0" bIns="0" rtlCol="0">
            <a:spAutoFit/>
          </a:bodyPr>
          <a:lstStyle/>
          <a:p>
            <a:pPr lvl="0" algn="just">
              <a:defRPr/>
            </a:pPr>
            <a:r>
              <a:rPr lang="en-GB" sz="1600" b="1" dirty="0">
                <a:solidFill>
                  <a:schemeClr val="bg1"/>
                </a:solidFill>
                <a:latin typeface="Noto Sans" panose="020B0502040504020204" pitchFamily="34"/>
                <a:ea typeface="Noto Sans" panose="020B0502040504020204" pitchFamily="34"/>
                <a:cs typeface="Noto Sans" panose="020B0502040504020204" pitchFamily="34"/>
              </a:rPr>
              <a:t>Flask</a:t>
            </a:r>
          </a:p>
        </p:txBody>
      </p:sp>
      <p:sp>
        <p:nvSpPr>
          <p:cNvPr id="306" name="TextBox 305">
            <a:extLst>
              <a:ext uri="{FF2B5EF4-FFF2-40B4-BE49-F238E27FC236}">
                <a16:creationId xmlns:a16="http://schemas.microsoft.com/office/drawing/2014/main" id="{90E3F182-B8AB-48FB-A5EE-6B576E0DFF61}"/>
              </a:ext>
            </a:extLst>
          </p:cNvPr>
          <p:cNvSpPr txBox="1"/>
          <p:nvPr/>
        </p:nvSpPr>
        <p:spPr>
          <a:xfrm>
            <a:off x="9972959" y="3182238"/>
            <a:ext cx="1843220" cy="738664"/>
          </a:xfrm>
          <a:prstGeom prst="rect">
            <a:avLst/>
          </a:prstGeom>
          <a:noFill/>
          <a:ln w="6350">
            <a:noFill/>
            <a:prstDash val="dash"/>
          </a:ln>
        </p:spPr>
        <p:txBody>
          <a:bodyPr wrap="square" lIns="0" tIns="0" rIns="0" bIns="0" rtlCol="0">
            <a:spAutoFit/>
          </a:bodyPr>
          <a:lstStyle/>
          <a:p>
            <a:pPr lvl="0" algn="just">
              <a:defRPr/>
            </a:pPr>
            <a:r>
              <a:rPr lang="en-US" sz="1200" dirty="0">
                <a:solidFill>
                  <a:schemeClr val="bg1"/>
                </a:solidFill>
              </a:rPr>
              <a:t>Web2py allows web developers to program dynamic web content using Python.</a:t>
            </a:r>
            <a:endParaRPr lang="en-GB" sz="1200" dirty="0">
              <a:solidFill>
                <a:schemeClr val="bg1"/>
              </a:solidFill>
            </a:endParaRPr>
          </a:p>
        </p:txBody>
      </p:sp>
      <p:sp>
        <p:nvSpPr>
          <p:cNvPr id="307" name="TextBox 306">
            <a:extLst>
              <a:ext uri="{FF2B5EF4-FFF2-40B4-BE49-F238E27FC236}">
                <a16:creationId xmlns:a16="http://schemas.microsoft.com/office/drawing/2014/main" id="{7411B153-4ECB-4D28-B041-C5F7C73203ED}"/>
              </a:ext>
            </a:extLst>
          </p:cNvPr>
          <p:cNvSpPr txBox="1"/>
          <p:nvPr/>
        </p:nvSpPr>
        <p:spPr>
          <a:xfrm>
            <a:off x="9972958" y="2812632"/>
            <a:ext cx="1514352" cy="246221"/>
          </a:xfrm>
          <a:prstGeom prst="rect">
            <a:avLst/>
          </a:prstGeom>
          <a:noFill/>
          <a:ln w="6350">
            <a:noFill/>
            <a:prstDash val="dash"/>
          </a:ln>
        </p:spPr>
        <p:txBody>
          <a:bodyPr wrap="square" lIns="0" tIns="0" rIns="0" bIns="0" rtlCol="0">
            <a:spAutoFit/>
          </a:bodyPr>
          <a:lstStyle/>
          <a:p>
            <a:pPr lvl="0" algn="just">
              <a:defRPr/>
            </a:pPr>
            <a:r>
              <a:rPr lang="en-GB" sz="1600" b="1" dirty="0">
                <a:solidFill>
                  <a:schemeClr val="bg1"/>
                </a:solidFill>
                <a:latin typeface="Noto Sans" panose="020B0502040504020204" pitchFamily="34"/>
                <a:ea typeface="Noto Sans" panose="020B0502040504020204" pitchFamily="34"/>
                <a:cs typeface="Noto Sans" panose="020B0502040504020204" pitchFamily="34"/>
              </a:rPr>
              <a:t>Web2py</a:t>
            </a:r>
          </a:p>
        </p:txBody>
      </p:sp>
      <p:sp>
        <p:nvSpPr>
          <p:cNvPr id="350" name="Freeform 32">
            <a:extLst>
              <a:ext uri="{FF2B5EF4-FFF2-40B4-BE49-F238E27FC236}">
                <a16:creationId xmlns:a16="http://schemas.microsoft.com/office/drawing/2014/main" id="{72080631-0D34-41CB-B21D-B8AE09FBECC0}"/>
              </a:ext>
            </a:extLst>
          </p:cNvPr>
          <p:cNvSpPr>
            <a:spLocks/>
          </p:cNvSpPr>
          <p:nvPr/>
        </p:nvSpPr>
        <p:spPr bwMode="auto">
          <a:xfrm rot="13544496">
            <a:off x="3030620" y="1071760"/>
            <a:ext cx="1703218" cy="1699647"/>
          </a:xfrm>
          <a:custGeom>
            <a:avLst/>
            <a:gdLst>
              <a:gd name="T0" fmla="*/ 169 w 403"/>
              <a:gd name="T1" fmla="*/ 0 h 402"/>
              <a:gd name="T2" fmla="*/ 0 w 403"/>
              <a:gd name="T3" fmla="*/ 70 h 402"/>
              <a:gd name="T4" fmla="*/ 0 w 403"/>
              <a:gd name="T5" fmla="*/ 71 h 402"/>
              <a:gd name="T6" fmla="*/ 0 w 403"/>
              <a:gd name="T7" fmla="*/ 402 h 402"/>
              <a:gd name="T8" fmla="*/ 403 w 403"/>
              <a:gd name="T9" fmla="*/ 234 h 402"/>
              <a:gd name="T10" fmla="*/ 170 w 403"/>
              <a:gd name="T11" fmla="*/ 0 h 402"/>
              <a:gd name="T12" fmla="*/ 169 w 403"/>
              <a:gd name="T13" fmla="*/ 0 h 402"/>
            </a:gdLst>
            <a:ahLst/>
            <a:cxnLst>
              <a:cxn ang="0">
                <a:pos x="T0" y="T1"/>
              </a:cxn>
              <a:cxn ang="0">
                <a:pos x="T2" y="T3"/>
              </a:cxn>
              <a:cxn ang="0">
                <a:pos x="T4" y="T5"/>
              </a:cxn>
              <a:cxn ang="0">
                <a:pos x="T6" y="T7"/>
              </a:cxn>
              <a:cxn ang="0">
                <a:pos x="T8" y="T9"/>
              </a:cxn>
              <a:cxn ang="0">
                <a:pos x="T10" y="T11"/>
              </a:cxn>
              <a:cxn ang="0">
                <a:pos x="T12" y="T13"/>
              </a:cxn>
            </a:cxnLst>
            <a:rect l="0" t="0" r="r" b="b"/>
            <a:pathLst>
              <a:path w="403" h="402">
                <a:moveTo>
                  <a:pt x="169" y="0"/>
                </a:moveTo>
                <a:cubicBezTo>
                  <a:pt x="123" y="41"/>
                  <a:pt x="64" y="67"/>
                  <a:pt x="0" y="70"/>
                </a:cubicBezTo>
                <a:cubicBezTo>
                  <a:pt x="0" y="71"/>
                  <a:pt x="0" y="71"/>
                  <a:pt x="0" y="71"/>
                </a:cubicBezTo>
                <a:cubicBezTo>
                  <a:pt x="0" y="402"/>
                  <a:pt x="0" y="402"/>
                  <a:pt x="0" y="402"/>
                </a:cubicBezTo>
                <a:cubicBezTo>
                  <a:pt x="155" y="398"/>
                  <a:pt x="297" y="335"/>
                  <a:pt x="403" y="234"/>
                </a:cubicBezTo>
                <a:cubicBezTo>
                  <a:pt x="170" y="0"/>
                  <a:pt x="170" y="0"/>
                  <a:pt x="170" y="0"/>
                </a:cubicBezTo>
                <a:lnTo>
                  <a:pt x="169" y="0"/>
                </a:lnTo>
                <a:close/>
              </a:path>
            </a:pathLst>
          </a:custGeom>
          <a:solidFill>
            <a:srgbClr val="C6D22A"/>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1" name="Freeform 33">
            <a:extLst>
              <a:ext uri="{FF2B5EF4-FFF2-40B4-BE49-F238E27FC236}">
                <a16:creationId xmlns:a16="http://schemas.microsoft.com/office/drawing/2014/main" id="{40DCCDD4-541C-4994-9DC1-9FFA87EEEDAC}"/>
              </a:ext>
            </a:extLst>
          </p:cNvPr>
          <p:cNvSpPr>
            <a:spLocks/>
          </p:cNvSpPr>
          <p:nvPr/>
        </p:nvSpPr>
        <p:spPr bwMode="auto">
          <a:xfrm rot="8099322">
            <a:off x="1891274" y="1061794"/>
            <a:ext cx="1708574" cy="1699647"/>
          </a:xfrm>
          <a:custGeom>
            <a:avLst/>
            <a:gdLst>
              <a:gd name="T0" fmla="*/ 0 w 404"/>
              <a:gd name="T1" fmla="*/ 234 h 402"/>
              <a:gd name="T2" fmla="*/ 404 w 404"/>
              <a:gd name="T3" fmla="*/ 402 h 402"/>
              <a:gd name="T4" fmla="*/ 401 w 404"/>
              <a:gd name="T5" fmla="*/ 70 h 402"/>
              <a:gd name="T6" fmla="*/ 401 w 404"/>
              <a:gd name="T7" fmla="*/ 70 h 402"/>
              <a:gd name="T8" fmla="*/ 234 w 404"/>
              <a:gd name="T9" fmla="*/ 0 h 402"/>
              <a:gd name="T10" fmla="*/ 233 w 404"/>
              <a:gd name="T11" fmla="*/ 0 h 402"/>
              <a:gd name="T12" fmla="*/ 0 w 404"/>
              <a:gd name="T13" fmla="*/ 234 h 402"/>
            </a:gdLst>
            <a:ahLst/>
            <a:cxnLst>
              <a:cxn ang="0">
                <a:pos x="T0" y="T1"/>
              </a:cxn>
              <a:cxn ang="0">
                <a:pos x="T2" y="T3"/>
              </a:cxn>
              <a:cxn ang="0">
                <a:pos x="T4" y="T5"/>
              </a:cxn>
              <a:cxn ang="0">
                <a:pos x="T6" y="T7"/>
              </a:cxn>
              <a:cxn ang="0">
                <a:pos x="T8" y="T9"/>
              </a:cxn>
              <a:cxn ang="0">
                <a:pos x="T10" y="T11"/>
              </a:cxn>
              <a:cxn ang="0">
                <a:pos x="T12" y="T13"/>
              </a:cxn>
            </a:cxnLst>
            <a:rect l="0" t="0" r="r" b="b"/>
            <a:pathLst>
              <a:path w="404" h="402">
                <a:moveTo>
                  <a:pt x="0" y="234"/>
                </a:moveTo>
                <a:cubicBezTo>
                  <a:pt x="106" y="335"/>
                  <a:pt x="248" y="398"/>
                  <a:pt x="404" y="402"/>
                </a:cubicBezTo>
                <a:cubicBezTo>
                  <a:pt x="401" y="70"/>
                  <a:pt x="401" y="70"/>
                  <a:pt x="401" y="70"/>
                </a:cubicBezTo>
                <a:cubicBezTo>
                  <a:pt x="401" y="70"/>
                  <a:pt x="401" y="70"/>
                  <a:pt x="401" y="70"/>
                </a:cubicBezTo>
                <a:cubicBezTo>
                  <a:pt x="337" y="66"/>
                  <a:pt x="279" y="40"/>
                  <a:pt x="234" y="0"/>
                </a:cubicBezTo>
                <a:cubicBezTo>
                  <a:pt x="233" y="0"/>
                  <a:pt x="233" y="0"/>
                  <a:pt x="233" y="0"/>
                </a:cubicBezTo>
                <a:lnTo>
                  <a:pt x="0" y="234"/>
                </a:lnTo>
                <a:close/>
              </a:path>
            </a:pathLst>
          </a:custGeom>
          <a:solidFill>
            <a:schemeClr val="accent2">
              <a:lumMod val="60000"/>
              <a:lumOff val="40000"/>
            </a:schemeClr>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2" name="Freeform 34">
            <a:extLst>
              <a:ext uri="{FF2B5EF4-FFF2-40B4-BE49-F238E27FC236}">
                <a16:creationId xmlns:a16="http://schemas.microsoft.com/office/drawing/2014/main" id="{A36FD015-A2DB-45C4-9850-675FB0994F54}"/>
              </a:ext>
            </a:extLst>
          </p:cNvPr>
          <p:cNvSpPr>
            <a:spLocks/>
          </p:cNvSpPr>
          <p:nvPr/>
        </p:nvSpPr>
        <p:spPr bwMode="auto">
          <a:xfrm rot="2659625">
            <a:off x="571908" y="2332365"/>
            <a:ext cx="1694292" cy="1708575"/>
          </a:xfrm>
          <a:custGeom>
            <a:avLst/>
            <a:gdLst>
              <a:gd name="T0" fmla="*/ 0 w 401"/>
              <a:gd name="T1" fmla="*/ 0 h 404"/>
              <a:gd name="T2" fmla="*/ 168 w 401"/>
              <a:gd name="T3" fmla="*/ 404 h 404"/>
              <a:gd name="T4" fmla="*/ 401 w 401"/>
              <a:gd name="T5" fmla="*/ 168 h 404"/>
              <a:gd name="T6" fmla="*/ 401 w 401"/>
              <a:gd name="T7" fmla="*/ 168 h 404"/>
              <a:gd name="T8" fmla="*/ 332 w 401"/>
              <a:gd name="T9" fmla="*/ 0 h 404"/>
              <a:gd name="T10" fmla="*/ 332 w 401"/>
              <a:gd name="T11" fmla="*/ 0 h 404"/>
              <a:gd name="T12" fmla="*/ 0 w 401"/>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401" h="404">
                <a:moveTo>
                  <a:pt x="0" y="0"/>
                </a:moveTo>
                <a:cubicBezTo>
                  <a:pt x="5" y="156"/>
                  <a:pt x="68" y="297"/>
                  <a:pt x="168" y="404"/>
                </a:cubicBezTo>
                <a:cubicBezTo>
                  <a:pt x="401" y="168"/>
                  <a:pt x="401" y="168"/>
                  <a:pt x="401" y="168"/>
                </a:cubicBezTo>
                <a:cubicBezTo>
                  <a:pt x="401" y="168"/>
                  <a:pt x="401" y="168"/>
                  <a:pt x="401" y="168"/>
                </a:cubicBezTo>
                <a:cubicBezTo>
                  <a:pt x="361" y="123"/>
                  <a:pt x="336" y="64"/>
                  <a:pt x="332" y="0"/>
                </a:cubicBezTo>
                <a:cubicBezTo>
                  <a:pt x="332" y="0"/>
                  <a:pt x="332" y="0"/>
                  <a:pt x="332" y="0"/>
                </a:cubicBezTo>
                <a:lnTo>
                  <a:pt x="0" y="0"/>
                </a:lnTo>
                <a:close/>
              </a:path>
            </a:pathLst>
          </a:custGeom>
          <a:solidFill>
            <a:srgbClr val="00B0F0"/>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3" name="Freeform 37">
            <a:extLst>
              <a:ext uri="{FF2B5EF4-FFF2-40B4-BE49-F238E27FC236}">
                <a16:creationId xmlns:a16="http://schemas.microsoft.com/office/drawing/2014/main" id="{D621EE03-6262-4D3C-A7E0-C84136946242}"/>
              </a:ext>
            </a:extLst>
          </p:cNvPr>
          <p:cNvSpPr>
            <a:spLocks/>
          </p:cNvSpPr>
          <p:nvPr/>
        </p:nvSpPr>
        <p:spPr bwMode="auto">
          <a:xfrm rot="2748474">
            <a:off x="1960188" y="2907153"/>
            <a:ext cx="463513" cy="826568"/>
          </a:xfrm>
          <a:custGeom>
            <a:avLst/>
            <a:gdLst>
              <a:gd name="T0" fmla="*/ 111 w 111"/>
              <a:gd name="T1" fmla="*/ 168 h 198"/>
              <a:gd name="T2" fmla="*/ 42 w 111"/>
              <a:gd name="T3" fmla="*/ 0 h 198"/>
              <a:gd name="T4" fmla="*/ 42 w 111"/>
              <a:gd name="T5" fmla="*/ 0 h 198"/>
              <a:gd name="T6" fmla="*/ 0 w 111"/>
              <a:gd name="T7" fmla="*/ 0 h 198"/>
              <a:gd name="T8" fmla="*/ 81 w 111"/>
              <a:gd name="T9" fmla="*/ 198 h 198"/>
              <a:gd name="T10" fmla="*/ 111 w 111"/>
              <a:gd name="T11" fmla="*/ 168 h 198"/>
            </a:gdLst>
            <a:ahLst/>
            <a:cxnLst>
              <a:cxn ang="0">
                <a:pos x="T0" y="T1"/>
              </a:cxn>
              <a:cxn ang="0">
                <a:pos x="T2" y="T3"/>
              </a:cxn>
              <a:cxn ang="0">
                <a:pos x="T4" y="T5"/>
              </a:cxn>
              <a:cxn ang="0">
                <a:pos x="T6" y="T7"/>
              </a:cxn>
              <a:cxn ang="0">
                <a:pos x="T8" y="T9"/>
              </a:cxn>
              <a:cxn ang="0">
                <a:pos x="T10" y="T11"/>
              </a:cxn>
            </a:cxnLst>
            <a:rect l="0" t="0" r="r" b="b"/>
            <a:pathLst>
              <a:path w="111" h="198">
                <a:moveTo>
                  <a:pt x="111" y="168"/>
                </a:moveTo>
                <a:cubicBezTo>
                  <a:pt x="71" y="123"/>
                  <a:pt x="46" y="64"/>
                  <a:pt x="42" y="0"/>
                </a:cubicBezTo>
                <a:cubicBezTo>
                  <a:pt x="42" y="0"/>
                  <a:pt x="42" y="0"/>
                  <a:pt x="42" y="0"/>
                </a:cubicBezTo>
                <a:cubicBezTo>
                  <a:pt x="0" y="0"/>
                  <a:pt x="0" y="0"/>
                  <a:pt x="0" y="0"/>
                </a:cubicBezTo>
                <a:cubicBezTo>
                  <a:pt x="4" y="76"/>
                  <a:pt x="34" y="145"/>
                  <a:pt x="81" y="198"/>
                </a:cubicBezTo>
                <a:cubicBezTo>
                  <a:pt x="111" y="168"/>
                  <a:pt x="111" y="168"/>
                  <a:pt x="111" y="168"/>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4" name="Freeform 38">
            <a:extLst>
              <a:ext uri="{FF2B5EF4-FFF2-40B4-BE49-F238E27FC236}">
                <a16:creationId xmlns:a16="http://schemas.microsoft.com/office/drawing/2014/main" id="{2C3CE6E3-E5D6-4117-A379-D99F74D195BD}"/>
              </a:ext>
            </a:extLst>
          </p:cNvPr>
          <p:cNvSpPr>
            <a:spLocks/>
          </p:cNvSpPr>
          <p:nvPr/>
        </p:nvSpPr>
        <p:spPr bwMode="auto">
          <a:xfrm rot="8097789">
            <a:off x="2461009" y="2404095"/>
            <a:ext cx="833756" cy="478472"/>
          </a:xfrm>
          <a:custGeom>
            <a:avLst/>
            <a:gdLst>
              <a:gd name="T0" fmla="*/ 197 w 197"/>
              <a:gd name="T1" fmla="*/ 70 h 113"/>
              <a:gd name="T2" fmla="*/ 30 w 197"/>
              <a:gd name="T3" fmla="*/ 0 h 113"/>
              <a:gd name="T4" fmla="*/ 29 w 197"/>
              <a:gd name="T5" fmla="*/ 0 h 113"/>
              <a:gd name="T6" fmla="*/ 0 w 197"/>
              <a:gd name="T7" fmla="*/ 29 h 113"/>
              <a:gd name="T8" fmla="*/ 197 w 197"/>
              <a:gd name="T9" fmla="*/ 113 h 113"/>
              <a:gd name="T10" fmla="*/ 197 w 197"/>
              <a:gd name="T11" fmla="*/ 70 h 113"/>
            </a:gdLst>
            <a:ahLst/>
            <a:cxnLst>
              <a:cxn ang="0">
                <a:pos x="T0" y="T1"/>
              </a:cxn>
              <a:cxn ang="0">
                <a:pos x="T2" y="T3"/>
              </a:cxn>
              <a:cxn ang="0">
                <a:pos x="T4" y="T5"/>
              </a:cxn>
              <a:cxn ang="0">
                <a:pos x="T6" y="T7"/>
              </a:cxn>
              <a:cxn ang="0">
                <a:pos x="T8" y="T9"/>
              </a:cxn>
              <a:cxn ang="0">
                <a:pos x="T10" y="T11"/>
              </a:cxn>
            </a:cxnLst>
            <a:rect l="0" t="0" r="r" b="b"/>
            <a:pathLst>
              <a:path w="197" h="113">
                <a:moveTo>
                  <a:pt x="197" y="70"/>
                </a:moveTo>
                <a:cubicBezTo>
                  <a:pt x="133" y="66"/>
                  <a:pt x="75" y="40"/>
                  <a:pt x="30" y="0"/>
                </a:cubicBezTo>
                <a:cubicBezTo>
                  <a:pt x="29" y="0"/>
                  <a:pt x="29" y="0"/>
                  <a:pt x="29" y="0"/>
                </a:cubicBezTo>
                <a:cubicBezTo>
                  <a:pt x="0" y="29"/>
                  <a:pt x="0" y="29"/>
                  <a:pt x="0" y="29"/>
                </a:cubicBezTo>
                <a:cubicBezTo>
                  <a:pt x="53" y="77"/>
                  <a:pt x="122" y="109"/>
                  <a:pt x="197" y="113"/>
                </a:cubicBezTo>
                <a:cubicBezTo>
                  <a:pt x="197" y="70"/>
                  <a:pt x="197" y="70"/>
                  <a:pt x="197" y="70"/>
                </a:cubicBezTo>
                <a:close/>
              </a:path>
            </a:pathLst>
          </a:custGeom>
          <a:solidFill>
            <a:srgbClr val="8A3FF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5" name="Freeform 39">
            <a:extLst>
              <a:ext uri="{FF2B5EF4-FFF2-40B4-BE49-F238E27FC236}">
                <a16:creationId xmlns:a16="http://schemas.microsoft.com/office/drawing/2014/main" id="{84EA047C-35B0-4A75-B4F4-F44A87CF10BE}"/>
              </a:ext>
            </a:extLst>
          </p:cNvPr>
          <p:cNvSpPr>
            <a:spLocks/>
          </p:cNvSpPr>
          <p:nvPr/>
        </p:nvSpPr>
        <p:spPr bwMode="auto">
          <a:xfrm rot="13710254">
            <a:off x="3308967" y="2435779"/>
            <a:ext cx="837327" cy="482043"/>
          </a:xfrm>
          <a:custGeom>
            <a:avLst/>
            <a:gdLst>
              <a:gd name="T0" fmla="*/ 169 w 198"/>
              <a:gd name="T1" fmla="*/ 0 h 114"/>
              <a:gd name="T2" fmla="*/ 168 w 198"/>
              <a:gd name="T3" fmla="*/ 0 h 114"/>
              <a:gd name="T4" fmla="*/ 0 w 198"/>
              <a:gd name="T5" fmla="*/ 70 h 114"/>
              <a:gd name="T6" fmla="*/ 0 w 198"/>
              <a:gd name="T7" fmla="*/ 71 h 114"/>
              <a:gd name="T8" fmla="*/ 0 w 198"/>
              <a:gd name="T9" fmla="*/ 114 h 114"/>
              <a:gd name="T10" fmla="*/ 198 w 198"/>
              <a:gd name="T11" fmla="*/ 29 h 114"/>
              <a:gd name="T12" fmla="*/ 169 w 198"/>
              <a:gd name="T13" fmla="*/ 0 h 114"/>
              <a:gd name="T14" fmla="*/ 169 w 198"/>
              <a:gd name="T15" fmla="*/ 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114">
                <a:moveTo>
                  <a:pt x="169" y="0"/>
                </a:moveTo>
                <a:cubicBezTo>
                  <a:pt x="168" y="0"/>
                  <a:pt x="168" y="0"/>
                  <a:pt x="168" y="0"/>
                </a:cubicBezTo>
                <a:cubicBezTo>
                  <a:pt x="122" y="41"/>
                  <a:pt x="64" y="67"/>
                  <a:pt x="0" y="70"/>
                </a:cubicBezTo>
                <a:cubicBezTo>
                  <a:pt x="0" y="71"/>
                  <a:pt x="0" y="71"/>
                  <a:pt x="0" y="71"/>
                </a:cubicBezTo>
                <a:cubicBezTo>
                  <a:pt x="0" y="114"/>
                  <a:pt x="0" y="114"/>
                  <a:pt x="0" y="114"/>
                </a:cubicBezTo>
                <a:cubicBezTo>
                  <a:pt x="76" y="110"/>
                  <a:pt x="145" y="79"/>
                  <a:pt x="198" y="29"/>
                </a:cubicBezTo>
                <a:cubicBezTo>
                  <a:pt x="169" y="0"/>
                  <a:pt x="169" y="0"/>
                  <a:pt x="169" y="0"/>
                </a:cubicBezTo>
                <a:cubicBezTo>
                  <a:pt x="169" y="0"/>
                  <a:pt x="169" y="0"/>
                  <a:pt x="169" y="0"/>
                </a:cubicBezTo>
                <a:close/>
              </a:path>
            </a:pathLst>
          </a:custGeom>
          <a:solidFill>
            <a:srgbClr val="A6A91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6" name="Rectangle 355"/>
          <p:cNvSpPr/>
          <p:nvPr/>
        </p:nvSpPr>
        <p:spPr>
          <a:xfrm>
            <a:off x="3753085" y="-27314"/>
            <a:ext cx="5142914" cy="111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TextBox 356">
            <a:extLst>
              <a:ext uri="{FF2B5EF4-FFF2-40B4-BE49-F238E27FC236}">
                <a16:creationId xmlns:a16="http://schemas.microsoft.com/office/drawing/2014/main" id="{E3D00E25-DE62-4556-8DEC-D7E63EDE83D1}"/>
              </a:ext>
            </a:extLst>
          </p:cNvPr>
          <p:cNvSpPr txBox="1"/>
          <p:nvPr/>
        </p:nvSpPr>
        <p:spPr>
          <a:xfrm>
            <a:off x="4212906" y="249786"/>
            <a:ext cx="4219341" cy="584775"/>
          </a:xfrm>
          <a:prstGeom prst="rect">
            <a:avLst/>
          </a:prstGeom>
          <a:noFill/>
        </p:spPr>
        <p:txBody>
          <a:bodyPr wrap="square" rtlCol="0">
            <a:spAutoFit/>
          </a:bodyPr>
          <a:lstStyle/>
          <a:p>
            <a:pPr algn="ctr"/>
            <a:r>
              <a:rPr lang="en-US" sz="3200" b="1" dirty="0" smtClean="0">
                <a:latin typeface="Open Sans" panose="020B0606030504020204" pitchFamily="34" charset="0"/>
                <a:ea typeface="Open Sans" panose="020B0606030504020204" pitchFamily="34" charset="0"/>
                <a:cs typeface="Open Sans" panose="020B0606030504020204" pitchFamily="34" charset="0"/>
              </a:rPr>
              <a:t>Python </a:t>
            </a:r>
            <a:r>
              <a:rPr lang="en-US" sz="3200" b="1"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Tools</a:t>
            </a:r>
            <a:endParaRPr lang="en-US" sz="3200" b="1"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8" name="Rectangle 357"/>
          <p:cNvSpPr/>
          <p:nvPr/>
        </p:nvSpPr>
        <p:spPr>
          <a:xfrm>
            <a:off x="9766300" y="-12700"/>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9" name="Picture 3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1614" y="219418"/>
            <a:ext cx="1695434" cy="480718"/>
          </a:xfrm>
          <a:prstGeom prst="rect">
            <a:avLst/>
          </a:prstGeom>
        </p:spPr>
      </p:pic>
      <p:sp>
        <p:nvSpPr>
          <p:cNvPr id="360" name="Oval 359">
            <a:extLst>
              <a:ext uri="{FF2B5EF4-FFF2-40B4-BE49-F238E27FC236}">
                <a16:creationId xmlns:a16="http://schemas.microsoft.com/office/drawing/2014/main" id="{6DE6826D-9745-4622-BDC0-0F0D126784AE}"/>
              </a:ext>
            </a:extLst>
          </p:cNvPr>
          <p:cNvSpPr/>
          <p:nvPr/>
        </p:nvSpPr>
        <p:spPr>
          <a:xfrm>
            <a:off x="6977025" y="4128192"/>
            <a:ext cx="495300" cy="495300"/>
          </a:xfrm>
          <a:prstGeom prst="ellipse">
            <a:avLst/>
          </a:prstGeom>
          <a:solidFill>
            <a:srgbClr val="894379"/>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Segoe UI"/>
              </a:rPr>
              <a:t>5</a:t>
            </a:r>
            <a:endParaRPr lang="en-US" dirty="0"/>
          </a:p>
        </p:txBody>
      </p:sp>
      <p:sp>
        <p:nvSpPr>
          <p:cNvPr id="361" name="TextBox 360">
            <a:extLst>
              <a:ext uri="{FF2B5EF4-FFF2-40B4-BE49-F238E27FC236}">
                <a16:creationId xmlns:a16="http://schemas.microsoft.com/office/drawing/2014/main" id="{FBB34EA3-A173-41C8-AA04-B7573E4E68B0}"/>
              </a:ext>
            </a:extLst>
          </p:cNvPr>
          <p:cNvSpPr txBox="1"/>
          <p:nvPr/>
        </p:nvSpPr>
        <p:spPr>
          <a:xfrm>
            <a:off x="7543724" y="4536247"/>
            <a:ext cx="1697101" cy="738664"/>
          </a:xfrm>
          <a:prstGeom prst="rect">
            <a:avLst/>
          </a:prstGeom>
          <a:noFill/>
          <a:ln w="6350">
            <a:noFill/>
            <a:prstDash val="dash"/>
          </a:ln>
        </p:spPr>
        <p:txBody>
          <a:bodyPr wrap="square" lIns="0" tIns="0" rIns="0" bIns="0" rtlCol="0">
            <a:spAutoFit/>
          </a:bodyPr>
          <a:lstStyle/>
          <a:p>
            <a:pPr lvl="0" algn="just">
              <a:defRPr/>
            </a:pPr>
            <a:r>
              <a:rPr lang="en-US" sz="1200" dirty="0">
                <a:solidFill>
                  <a:schemeClr val="bg1"/>
                </a:solidFill>
              </a:rPr>
              <a:t>Webapp2 adds better URI routing and exception handling, a full featured response</a:t>
            </a:r>
            <a:endParaRPr lang="en-GB" sz="1200" dirty="0">
              <a:solidFill>
                <a:schemeClr val="bg1"/>
              </a:solidFill>
            </a:endParaRPr>
          </a:p>
        </p:txBody>
      </p:sp>
      <p:sp>
        <p:nvSpPr>
          <p:cNvPr id="362" name="TextBox 361">
            <a:extLst>
              <a:ext uri="{FF2B5EF4-FFF2-40B4-BE49-F238E27FC236}">
                <a16:creationId xmlns:a16="http://schemas.microsoft.com/office/drawing/2014/main" id="{9B3D4FA7-2D65-4ACF-9784-AC17FF2EF037}"/>
              </a:ext>
            </a:extLst>
          </p:cNvPr>
          <p:cNvSpPr txBox="1"/>
          <p:nvPr/>
        </p:nvSpPr>
        <p:spPr>
          <a:xfrm>
            <a:off x="7554998" y="4193136"/>
            <a:ext cx="1514352" cy="246221"/>
          </a:xfrm>
          <a:prstGeom prst="rect">
            <a:avLst/>
          </a:prstGeom>
          <a:noFill/>
          <a:ln w="6350">
            <a:noFill/>
            <a:prstDash val="dash"/>
          </a:ln>
        </p:spPr>
        <p:txBody>
          <a:bodyPr wrap="square" lIns="0" tIns="0" rIns="0" bIns="0" rtlCol="0">
            <a:spAutoFit/>
          </a:bodyPr>
          <a:lstStyle/>
          <a:p>
            <a:pPr lvl="0" algn="just">
              <a:defRPr/>
            </a:pPr>
            <a:r>
              <a:rPr lang="en-GB" sz="1600" b="1" dirty="0" smtClean="0">
                <a:solidFill>
                  <a:schemeClr val="bg1"/>
                </a:solidFill>
                <a:latin typeface="Noto Sans" panose="020B0502040504020204" pitchFamily="34"/>
                <a:ea typeface="Noto Sans" panose="020B0502040504020204" pitchFamily="34"/>
                <a:cs typeface="Noto Sans" panose="020B0502040504020204" pitchFamily="34"/>
              </a:rPr>
              <a:t>Web2app</a:t>
            </a:r>
            <a:endParaRPr lang="en-GB" sz="1600" b="1" dirty="0">
              <a:solidFill>
                <a:schemeClr val="bg1"/>
              </a:solidFill>
              <a:latin typeface="Noto Sans" panose="020B0502040504020204" pitchFamily="34"/>
              <a:ea typeface="Noto Sans" panose="020B0502040504020204" pitchFamily="34"/>
              <a:cs typeface="Noto Sans" panose="020B0502040504020204" pitchFamily="34"/>
            </a:endParaRPr>
          </a:p>
        </p:txBody>
      </p:sp>
      <p:pic>
        <p:nvPicPr>
          <p:cNvPr id="363" name="Picture 3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2799" y="2719700"/>
            <a:ext cx="609600" cy="609600"/>
          </a:xfrm>
          <a:prstGeom prst="rect">
            <a:avLst/>
          </a:prstGeom>
        </p:spPr>
      </p:pic>
      <p:pic>
        <p:nvPicPr>
          <p:cNvPr id="364" name="Picture 36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826054" y="4268822"/>
            <a:ext cx="521056" cy="521056"/>
          </a:xfrm>
          <a:prstGeom prst="rect">
            <a:avLst/>
          </a:prstGeom>
        </p:spPr>
      </p:pic>
      <p:pic>
        <p:nvPicPr>
          <p:cNvPr id="365" name="Picture 3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824" y="5336239"/>
            <a:ext cx="567120" cy="567120"/>
          </a:xfrm>
          <a:prstGeom prst="rect">
            <a:avLst/>
          </a:prstGeom>
        </p:spPr>
      </p:pic>
      <p:pic>
        <p:nvPicPr>
          <p:cNvPr id="366" name="Picture 36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300172" y="5308042"/>
            <a:ext cx="625290" cy="625290"/>
          </a:xfrm>
          <a:prstGeom prst="rect">
            <a:avLst/>
          </a:prstGeom>
        </p:spPr>
      </p:pic>
      <p:pic>
        <p:nvPicPr>
          <p:cNvPr id="367" name="Picture 36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233504" y="4223602"/>
            <a:ext cx="625290" cy="625290"/>
          </a:xfrm>
          <a:prstGeom prst="rect">
            <a:avLst/>
          </a:prstGeom>
        </p:spPr>
      </p:pic>
      <p:sp>
        <p:nvSpPr>
          <p:cNvPr id="371" name="Oval 370">
            <a:extLst>
              <a:ext uri="{FF2B5EF4-FFF2-40B4-BE49-F238E27FC236}">
                <a16:creationId xmlns:a16="http://schemas.microsoft.com/office/drawing/2014/main" id="{6DE6826D-9745-4622-BDC0-0F0D126784AE}"/>
              </a:ext>
            </a:extLst>
          </p:cNvPr>
          <p:cNvSpPr/>
          <p:nvPr/>
        </p:nvSpPr>
        <p:spPr>
          <a:xfrm>
            <a:off x="9486458" y="4128192"/>
            <a:ext cx="495300" cy="495300"/>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Segoe UI"/>
              </a:rPr>
              <a:t>6</a:t>
            </a:r>
            <a:endParaRPr lang="en-US" dirty="0"/>
          </a:p>
        </p:txBody>
      </p:sp>
      <p:sp>
        <p:nvSpPr>
          <p:cNvPr id="372" name="TextBox 371">
            <a:extLst>
              <a:ext uri="{FF2B5EF4-FFF2-40B4-BE49-F238E27FC236}">
                <a16:creationId xmlns:a16="http://schemas.microsoft.com/office/drawing/2014/main" id="{FBB34EA3-A173-41C8-AA04-B7573E4E68B0}"/>
              </a:ext>
            </a:extLst>
          </p:cNvPr>
          <p:cNvSpPr txBox="1"/>
          <p:nvPr/>
        </p:nvSpPr>
        <p:spPr>
          <a:xfrm>
            <a:off x="10053158" y="4536247"/>
            <a:ext cx="1853890" cy="738664"/>
          </a:xfrm>
          <a:prstGeom prst="rect">
            <a:avLst/>
          </a:prstGeom>
          <a:noFill/>
          <a:ln w="6350">
            <a:noFill/>
            <a:prstDash val="dash"/>
          </a:ln>
        </p:spPr>
        <p:txBody>
          <a:bodyPr wrap="square" lIns="0" tIns="0" rIns="0" bIns="0" rtlCol="0">
            <a:spAutoFit/>
          </a:bodyPr>
          <a:lstStyle/>
          <a:p>
            <a:pPr lvl="0">
              <a:defRPr/>
            </a:pPr>
            <a:r>
              <a:rPr lang="en-US" sz="1200" kern="0" dirty="0">
                <a:solidFill>
                  <a:schemeClr val="bg1"/>
                </a:solidFill>
              </a:rPr>
              <a:t>Flexible toolkit for building Web APIs. Authentication policies including packages for OAuth1a and OAuth2.</a:t>
            </a:r>
            <a:endParaRPr lang="en-US" sz="1200" kern="0" dirty="0">
              <a:solidFill>
                <a:schemeClr val="bg1"/>
              </a:solidFill>
            </a:endParaRPr>
          </a:p>
        </p:txBody>
      </p:sp>
      <p:sp>
        <p:nvSpPr>
          <p:cNvPr id="373" name="TextBox 372">
            <a:extLst>
              <a:ext uri="{FF2B5EF4-FFF2-40B4-BE49-F238E27FC236}">
                <a16:creationId xmlns:a16="http://schemas.microsoft.com/office/drawing/2014/main" id="{9B3D4FA7-2D65-4ACF-9784-AC17FF2EF037}"/>
              </a:ext>
            </a:extLst>
          </p:cNvPr>
          <p:cNvSpPr txBox="1"/>
          <p:nvPr/>
        </p:nvSpPr>
        <p:spPr>
          <a:xfrm>
            <a:off x="10064431" y="4193136"/>
            <a:ext cx="1514352" cy="246221"/>
          </a:xfrm>
          <a:prstGeom prst="rect">
            <a:avLst/>
          </a:prstGeom>
          <a:noFill/>
          <a:ln w="6350">
            <a:noFill/>
            <a:prstDash val="dash"/>
          </a:ln>
        </p:spPr>
        <p:txBody>
          <a:bodyPr wrap="square" lIns="0" tIns="0" rIns="0" bIns="0" rtlCol="0">
            <a:spAutoFit/>
          </a:bodyPr>
          <a:lstStyle/>
          <a:p>
            <a:pPr lvl="0" algn="just">
              <a:defRPr/>
            </a:pPr>
            <a:r>
              <a:rPr lang="en-GB" sz="1600" b="1" dirty="0" smtClean="0">
                <a:solidFill>
                  <a:schemeClr val="bg1"/>
                </a:solidFill>
                <a:latin typeface="Noto Sans" panose="020B0502040504020204" pitchFamily="34"/>
                <a:ea typeface="Noto Sans" panose="020B0502040504020204" pitchFamily="34"/>
                <a:cs typeface="Noto Sans" panose="020B0502040504020204" pitchFamily="34"/>
              </a:rPr>
              <a:t>Django RF</a:t>
            </a:r>
            <a:endParaRPr lang="en-GB" sz="1600" b="1" dirty="0">
              <a:solidFill>
                <a:schemeClr val="bg1"/>
              </a:solidFill>
              <a:latin typeface="Noto Sans" panose="020B0502040504020204" pitchFamily="34"/>
              <a:ea typeface="Noto Sans" panose="020B0502040504020204" pitchFamily="34"/>
              <a:cs typeface="Noto Sans" panose="020B0502040504020204" pitchFamily="34"/>
            </a:endParaRPr>
          </a:p>
        </p:txBody>
      </p:sp>
      <p:sp>
        <p:nvSpPr>
          <p:cNvPr id="374" name="Oval 373">
            <a:extLst>
              <a:ext uri="{FF2B5EF4-FFF2-40B4-BE49-F238E27FC236}">
                <a16:creationId xmlns:a16="http://schemas.microsoft.com/office/drawing/2014/main" id="{6DE6826D-9745-4622-BDC0-0F0D126784AE}"/>
              </a:ext>
            </a:extLst>
          </p:cNvPr>
          <p:cNvSpPr/>
          <p:nvPr/>
        </p:nvSpPr>
        <p:spPr>
          <a:xfrm>
            <a:off x="7016378" y="5385585"/>
            <a:ext cx="495300" cy="495300"/>
          </a:xfrm>
          <a:prstGeom prst="ellipse">
            <a:avLst/>
          </a:prstGeom>
          <a:solidFill>
            <a:srgbClr val="B98CFD"/>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375" name="TextBox 374">
            <a:extLst>
              <a:ext uri="{FF2B5EF4-FFF2-40B4-BE49-F238E27FC236}">
                <a16:creationId xmlns:a16="http://schemas.microsoft.com/office/drawing/2014/main" id="{FBB34EA3-A173-41C8-AA04-B7573E4E68B0}"/>
              </a:ext>
            </a:extLst>
          </p:cNvPr>
          <p:cNvSpPr txBox="1"/>
          <p:nvPr/>
        </p:nvSpPr>
        <p:spPr>
          <a:xfrm>
            <a:off x="7583077" y="5793640"/>
            <a:ext cx="1855951" cy="923330"/>
          </a:xfrm>
          <a:prstGeom prst="rect">
            <a:avLst/>
          </a:prstGeom>
          <a:noFill/>
          <a:ln w="6350">
            <a:noFill/>
            <a:prstDash val="dash"/>
          </a:ln>
        </p:spPr>
        <p:txBody>
          <a:bodyPr wrap="square" lIns="0" tIns="0" rIns="0" bIns="0" rtlCol="0">
            <a:spAutoFit/>
          </a:bodyPr>
          <a:lstStyle/>
          <a:p>
            <a:pPr lvl="0">
              <a:defRPr/>
            </a:pPr>
            <a:r>
              <a:rPr lang="en-US" sz="1200" kern="0" dirty="0">
                <a:solidFill>
                  <a:schemeClr val="bg1"/>
                </a:solidFill>
              </a:rPr>
              <a:t>Python framework for building web analytic applications, data visualization apps with highly custom user interfaces</a:t>
            </a:r>
            <a:endParaRPr lang="en-US" sz="1200" kern="0" dirty="0">
              <a:solidFill>
                <a:schemeClr val="bg1"/>
              </a:solidFill>
            </a:endParaRPr>
          </a:p>
        </p:txBody>
      </p:sp>
      <p:sp>
        <p:nvSpPr>
          <p:cNvPr id="376" name="TextBox 375">
            <a:extLst>
              <a:ext uri="{FF2B5EF4-FFF2-40B4-BE49-F238E27FC236}">
                <a16:creationId xmlns:a16="http://schemas.microsoft.com/office/drawing/2014/main" id="{9B3D4FA7-2D65-4ACF-9784-AC17FF2EF037}"/>
              </a:ext>
            </a:extLst>
          </p:cNvPr>
          <p:cNvSpPr txBox="1"/>
          <p:nvPr/>
        </p:nvSpPr>
        <p:spPr>
          <a:xfrm>
            <a:off x="7594351" y="5450529"/>
            <a:ext cx="1514352" cy="246221"/>
          </a:xfrm>
          <a:prstGeom prst="rect">
            <a:avLst/>
          </a:prstGeom>
          <a:noFill/>
          <a:ln w="6350">
            <a:noFill/>
            <a:prstDash val="dash"/>
          </a:ln>
        </p:spPr>
        <p:txBody>
          <a:bodyPr wrap="square" lIns="0" tIns="0" rIns="0" bIns="0" rtlCol="0">
            <a:spAutoFit/>
          </a:bodyPr>
          <a:lstStyle/>
          <a:p>
            <a:pPr lvl="0" algn="just">
              <a:defRPr/>
            </a:pPr>
            <a:r>
              <a:rPr lang="en-GB" sz="1600" b="1" dirty="0" smtClean="0">
                <a:solidFill>
                  <a:schemeClr val="bg1"/>
                </a:solidFill>
                <a:latin typeface="Noto Sans" panose="020B0502040504020204" pitchFamily="34"/>
                <a:ea typeface="Noto Sans" panose="020B0502040504020204" pitchFamily="34"/>
                <a:cs typeface="Noto Sans" panose="020B0502040504020204" pitchFamily="34"/>
              </a:rPr>
              <a:t>Dash</a:t>
            </a:r>
            <a:endParaRPr lang="en-GB" sz="1600" b="1" dirty="0">
              <a:solidFill>
                <a:schemeClr val="bg1"/>
              </a:solidFill>
              <a:latin typeface="Noto Sans" panose="020B0502040504020204" pitchFamily="34"/>
              <a:ea typeface="Noto Sans" panose="020B0502040504020204" pitchFamily="34"/>
              <a:cs typeface="Noto Sans" panose="020B0502040504020204" pitchFamily="34"/>
            </a:endParaRPr>
          </a:p>
        </p:txBody>
      </p:sp>
      <p:sp>
        <p:nvSpPr>
          <p:cNvPr id="377" name="Oval 376">
            <a:extLst>
              <a:ext uri="{FF2B5EF4-FFF2-40B4-BE49-F238E27FC236}">
                <a16:creationId xmlns:a16="http://schemas.microsoft.com/office/drawing/2014/main" id="{6DE6826D-9745-4622-BDC0-0F0D126784AE}"/>
              </a:ext>
            </a:extLst>
          </p:cNvPr>
          <p:cNvSpPr/>
          <p:nvPr/>
        </p:nvSpPr>
        <p:spPr>
          <a:xfrm>
            <a:off x="9569186" y="5385585"/>
            <a:ext cx="495300" cy="495300"/>
          </a:xfrm>
          <a:prstGeom prst="ellipse">
            <a:avLst/>
          </a:prstGeom>
          <a:solidFill>
            <a:srgbClr val="C6D22A"/>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Segoe UI"/>
              </a:rPr>
              <a:t>8</a:t>
            </a:r>
            <a:endParaRPr lang="en-US" dirty="0"/>
          </a:p>
        </p:txBody>
      </p:sp>
      <p:sp>
        <p:nvSpPr>
          <p:cNvPr id="378" name="TextBox 377">
            <a:extLst>
              <a:ext uri="{FF2B5EF4-FFF2-40B4-BE49-F238E27FC236}">
                <a16:creationId xmlns:a16="http://schemas.microsoft.com/office/drawing/2014/main" id="{FBB34EA3-A173-41C8-AA04-B7573E4E68B0}"/>
              </a:ext>
            </a:extLst>
          </p:cNvPr>
          <p:cNvSpPr txBox="1"/>
          <p:nvPr/>
        </p:nvSpPr>
        <p:spPr>
          <a:xfrm>
            <a:off x="10135886" y="5793640"/>
            <a:ext cx="1829000" cy="923330"/>
          </a:xfrm>
          <a:prstGeom prst="rect">
            <a:avLst/>
          </a:prstGeom>
          <a:noFill/>
          <a:ln w="6350">
            <a:noFill/>
            <a:prstDash val="dash"/>
          </a:ln>
        </p:spPr>
        <p:txBody>
          <a:bodyPr wrap="square" lIns="0" tIns="0" rIns="0" bIns="0" rtlCol="0">
            <a:spAutoFit/>
          </a:bodyPr>
          <a:lstStyle/>
          <a:p>
            <a:pPr lvl="0">
              <a:defRPr/>
            </a:pPr>
            <a:r>
              <a:rPr lang="en-US" sz="1200" kern="0" dirty="0">
                <a:solidFill>
                  <a:schemeClr val="bg1"/>
                </a:solidFill>
              </a:rPr>
              <a:t>Boto3 makes it easy to integrate your Python application, library, or script with AWS services</a:t>
            </a:r>
            <a:endParaRPr lang="en-US" sz="1200" kern="0" dirty="0">
              <a:solidFill>
                <a:schemeClr val="bg1"/>
              </a:solidFill>
            </a:endParaRPr>
          </a:p>
        </p:txBody>
      </p:sp>
      <p:sp>
        <p:nvSpPr>
          <p:cNvPr id="379" name="TextBox 378">
            <a:extLst>
              <a:ext uri="{FF2B5EF4-FFF2-40B4-BE49-F238E27FC236}">
                <a16:creationId xmlns:a16="http://schemas.microsoft.com/office/drawing/2014/main" id="{9B3D4FA7-2D65-4ACF-9784-AC17FF2EF037}"/>
              </a:ext>
            </a:extLst>
          </p:cNvPr>
          <p:cNvSpPr txBox="1"/>
          <p:nvPr/>
        </p:nvSpPr>
        <p:spPr>
          <a:xfrm>
            <a:off x="10147159" y="5450529"/>
            <a:ext cx="1514352" cy="246221"/>
          </a:xfrm>
          <a:prstGeom prst="rect">
            <a:avLst/>
          </a:prstGeom>
          <a:noFill/>
          <a:ln w="6350">
            <a:noFill/>
            <a:prstDash val="dash"/>
          </a:ln>
        </p:spPr>
        <p:txBody>
          <a:bodyPr wrap="square" lIns="0" tIns="0" rIns="0" bIns="0" rtlCol="0">
            <a:spAutoFit/>
          </a:bodyPr>
          <a:lstStyle/>
          <a:p>
            <a:pPr lvl="0" algn="just">
              <a:defRPr/>
            </a:pPr>
            <a:r>
              <a:rPr lang="en-GB" sz="1600" b="1" dirty="0" smtClean="0">
                <a:solidFill>
                  <a:schemeClr val="bg1"/>
                </a:solidFill>
                <a:latin typeface="Noto Sans" panose="020B0502040504020204" pitchFamily="34"/>
                <a:ea typeface="Noto Sans" panose="020B0502040504020204" pitchFamily="34"/>
                <a:cs typeface="Noto Sans" panose="020B0502040504020204" pitchFamily="34"/>
              </a:rPr>
              <a:t>Python </a:t>
            </a:r>
            <a:r>
              <a:rPr lang="en-GB" sz="1600" b="1" dirty="0" smtClean="0">
                <a:solidFill>
                  <a:schemeClr val="bg1"/>
                </a:solidFill>
                <a:latin typeface="Noto Sans" panose="020B0502040504020204" pitchFamily="34"/>
                <a:ea typeface="Noto Sans" panose="020B0502040504020204" pitchFamily="34"/>
                <a:cs typeface="Noto Sans" panose="020B0502040504020204" pitchFamily="34"/>
              </a:rPr>
              <a:t>AWS</a:t>
            </a:r>
            <a:endParaRPr lang="en-GB" sz="1600" b="1" dirty="0">
              <a:solidFill>
                <a:schemeClr val="bg1"/>
              </a:solidFill>
              <a:latin typeface="Noto Sans" panose="020B0502040504020204" pitchFamily="34"/>
              <a:ea typeface="Noto Sans" panose="020B0502040504020204" pitchFamily="34"/>
              <a:cs typeface="Noto Sans" panose="020B0502040504020204" pitchFamily="34"/>
            </a:endParaRPr>
          </a:p>
        </p:txBody>
      </p:sp>
      <p:pic>
        <p:nvPicPr>
          <p:cNvPr id="2" name="Picture 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282007" y="1684411"/>
            <a:ext cx="584725" cy="584725"/>
          </a:xfrm>
          <a:prstGeom prst="rect">
            <a:avLst/>
          </a:prstGeom>
        </p:spPr>
      </p:pic>
      <p:pic>
        <p:nvPicPr>
          <p:cNvPr id="3" name="Picture 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203600" y="2727390"/>
            <a:ext cx="650953" cy="650953"/>
          </a:xfrm>
          <a:prstGeom prst="rect">
            <a:avLst/>
          </a:prstGeom>
        </p:spPr>
      </p:pic>
      <p:pic>
        <p:nvPicPr>
          <p:cNvPr id="4" name="Picture 3"/>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699857" y="1783630"/>
            <a:ext cx="734257" cy="587406"/>
          </a:xfrm>
          <a:prstGeom prst="rect">
            <a:avLst/>
          </a:prstGeom>
        </p:spPr>
      </p:pic>
      <p:pic>
        <p:nvPicPr>
          <p:cNvPr id="62" name="Picture 61"/>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689995" y="3179630"/>
            <a:ext cx="1168251" cy="1168251"/>
          </a:xfrm>
          <a:prstGeom prst="rect">
            <a:avLst/>
          </a:prstGeom>
        </p:spPr>
      </p:pic>
    </p:spTree>
    <p:extLst>
      <p:ext uri="{BB962C8B-B14F-4D97-AF65-F5344CB8AC3E}">
        <p14:creationId xmlns:p14="http://schemas.microsoft.com/office/powerpoint/2010/main" val="515403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16">
            <a:extLst>
              <a:ext uri="{FF2B5EF4-FFF2-40B4-BE49-F238E27FC236}">
                <a16:creationId xmlns:a16="http://schemas.microsoft.com/office/drawing/2014/main" id="{1B0BEA3C-8418-4D34-B202-9E00C86A3512}"/>
              </a:ext>
            </a:extLst>
          </p:cNvPr>
          <p:cNvSpPr>
            <a:spLocks noGrp="1"/>
          </p:cNvSpPr>
          <p:nvPr/>
        </p:nvSpPr>
        <p:spPr>
          <a:xfrm>
            <a:off x="8610600" y="638708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E64DDC-A481-469D-9613-0D3E8E3361C4}" type="slidenum">
              <a:rPr lang="en-US" smtClean="0"/>
              <a:pPr/>
              <a:t>8</a:t>
            </a:fld>
            <a:endParaRPr lang="en-US"/>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85" y="-1269137"/>
            <a:ext cx="12195916" cy="8129990"/>
          </a:xfrm>
          <a:prstGeom prst="rect">
            <a:avLst/>
          </a:prstGeom>
        </p:spPr>
      </p:pic>
      <p:sp>
        <p:nvSpPr>
          <p:cNvPr id="183" name="Rectangle 182"/>
          <p:cNvSpPr/>
          <p:nvPr/>
        </p:nvSpPr>
        <p:spPr>
          <a:xfrm>
            <a:off x="2731" y="-24987"/>
            <a:ext cx="12192000" cy="6882987"/>
          </a:xfrm>
          <a:prstGeom prst="rect">
            <a:avLst/>
          </a:prstGeom>
          <a:solidFill>
            <a:schemeClr val="accent6">
              <a:lumMod val="75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9766299" y="-27840"/>
            <a:ext cx="2425701" cy="1090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799" y="311831"/>
            <a:ext cx="1695434" cy="480718"/>
          </a:xfrm>
          <a:prstGeom prst="rect">
            <a:avLst/>
          </a:prstGeom>
        </p:spPr>
      </p:pic>
      <p:sp>
        <p:nvSpPr>
          <p:cNvPr id="203" name="Rectangle 202">
            <a:extLst>
              <a:ext uri="{FF2B5EF4-FFF2-40B4-BE49-F238E27FC236}">
                <a16:creationId xmlns:a16="http://schemas.microsoft.com/office/drawing/2014/main" id="{7DDFCFC8-0F8F-48F2-A204-C75B038B7FAB}"/>
              </a:ext>
            </a:extLst>
          </p:cNvPr>
          <p:cNvSpPr/>
          <p:nvPr/>
        </p:nvSpPr>
        <p:spPr>
          <a:xfrm rot="2700000">
            <a:off x="-247103" y="60485"/>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4" name="Rectangle 203">
            <a:extLst>
              <a:ext uri="{FF2B5EF4-FFF2-40B4-BE49-F238E27FC236}">
                <a16:creationId xmlns:a16="http://schemas.microsoft.com/office/drawing/2014/main" id="{08DE2307-02B8-4107-A5D4-92F419873D99}"/>
              </a:ext>
            </a:extLst>
          </p:cNvPr>
          <p:cNvSpPr/>
          <p:nvPr/>
        </p:nvSpPr>
        <p:spPr>
          <a:xfrm rot="2700000">
            <a:off x="11988853" y="1822204"/>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0" name="Freeform 30">
            <a:extLst>
              <a:ext uri="{FF2B5EF4-FFF2-40B4-BE49-F238E27FC236}">
                <a16:creationId xmlns:a16="http://schemas.microsoft.com/office/drawing/2014/main" id="{62D9879E-2ECB-43D3-B03B-B1F58DC45F73}"/>
              </a:ext>
            </a:extLst>
          </p:cNvPr>
          <p:cNvSpPr/>
          <p:nvPr/>
        </p:nvSpPr>
        <p:spPr>
          <a:xfrm>
            <a:off x="-60199" y="6160529"/>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11" name="Rectangle 210">
            <a:extLst>
              <a:ext uri="{FF2B5EF4-FFF2-40B4-BE49-F238E27FC236}">
                <a16:creationId xmlns:a16="http://schemas.microsoft.com/office/drawing/2014/main" id="{93782516-9C9B-494D-AA69-E6751083C2BA}"/>
              </a:ext>
            </a:extLst>
          </p:cNvPr>
          <p:cNvSpPr/>
          <p:nvPr/>
        </p:nvSpPr>
        <p:spPr>
          <a:xfrm rot="2700000">
            <a:off x="11851023" y="6435804"/>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6" name="Rectangle: Top Corners Rounded 2">
            <a:extLst>
              <a:ext uri="{FF2B5EF4-FFF2-40B4-BE49-F238E27FC236}">
                <a16:creationId xmlns:a16="http://schemas.microsoft.com/office/drawing/2014/main" id="{180A913A-D258-4777-B7E1-AAD359101DB9}"/>
              </a:ext>
            </a:extLst>
          </p:cNvPr>
          <p:cNvSpPr/>
          <p:nvPr/>
        </p:nvSpPr>
        <p:spPr>
          <a:xfrm rot="16200000">
            <a:off x="8255092" y="425098"/>
            <a:ext cx="1193800" cy="6667500"/>
          </a:xfrm>
          <a:prstGeom prst="round2SameRect">
            <a:avLst>
              <a:gd name="adj1" fmla="val 50000"/>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
        <p:nvSpPr>
          <p:cNvPr id="287" name="Arc 286">
            <a:extLst>
              <a:ext uri="{FF2B5EF4-FFF2-40B4-BE49-F238E27FC236}">
                <a16:creationId xmlns:a16="http://schemas.microsoft.com/office/drawing/2014/main" id="{F4CA3D8B-2C7E-4186-AFB8-D838288AA332}"/>
              </a:ext>
            </a:extLst>
          </p:cNvPr>
          <p:cNvSpPr/>
          <p:nvPr/>
        </p:nvSpPr>
        <p:spPr>
          <a:xfrm flipH="1">
            <a:off x="3968842" y="1637947"/>
            <a:ext cx="4241800" cy="4241800"/>
          </a:xfrm>
          <a:prstGeom prst="arc">
            <a:avLst>
              <a:gd name="adj1" fmla="val 16200000"/>
              <a:gd name="adj2" fmla="val 5389955"/>
            </a:avLst>
          </a:prstGeom>
          <a:ln>
            <a:solidFill>
              <a:srgbClr val="40404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bg1"/>
              </a:solidFill>
            </a:endParaRPr>
          </a:p>
        </p:txBody>
      </p:sp>
      <p:sp>
        <p:nvSpPr>
          <p:cNvPr id="288" name="Title 13"/>
          <p:cNvSpPr txBox="1">
            <a:spLocks/>
          </p:cNvSpPr>
          <p:nvPr/>
        </p:nvSpPr>
        <p:spPr>
          <a:xfrm>
            <a:off x="6826342" y="3537249"/>
            <a:ext cx="5207000" cy="443198"/>
          </a:xfrm>
          <a:prstGeom prst="rect">
            <a:avLst/>
          </a:prstGeom>
        </p:spPr>
        <p:txBody>
          <a:bodyPr vert="horz"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3200" i="0" u="none" strike="noStrike" kern="1200" cap="none" spc="0" normalizeH="0" baseline="0" noProof="0" dirty="0" smtClean="0">
                <a:ln>
                  <a:noFill/>
                </a:ln>
                <a:solidFill>
                  <a:schemeClr val="bg1"/>
                </a:solidFill>
                <a:effectLst/>
                <a:uLnTx/>
                <a:uFillTx/>
                <a:ea typeface="+mj-ea"/>
                <a:cs typeface="+mj-cs"/>
              </a:rPr>
              <a:t>PHP Framework</a:t>
            </a:r>
            <a:endParaRPr kumimoji="0" lang="en-US" sz="3200" i="0" u="none" strike="noStrike" kern="1200" cap="none" spc="0" normalizeH="0" baseline="0" noProof="0" dirty="0">
              <a:ln>
                <a:noFill/>
              </a:ln>
              <a:solidFill>
                <a:schemeClr val="bg1"/>
              </a:solidFill>
              <a:effectLst/>
              <a:uLnTx/>
              <a:uFillTx/>
              <a:ea typeface="+mj-ea"/>
              <a:cs typeface="+mj-cs"/>
            </a:endParaRPr>
          </a:p>
        </p:txBody>
      </p:sp>
      <p:sp>
        <p:nvSpPr>
          <p:cNvPr id="289" name="Oval 288">
            <a:extLst>
              <a:ext uri="{FF2B5EF4-FFF2-40B4-BE49-F238E27FC236}">
                <a16:creationId xmlns:a16="http://schemas.microsoft.com/office/drawing/2014/main" id="{B42B140E-5598-422D-90D0-99195A4BD168}"/>
              </a:ext>
            </a:extLst>
          </p:cNvPr>
          <p:cNvSpPr/>
          <p:nvPr/>
        </p:nvSpPr>
        <p:spPr>
          <a:xfrm>
            <a:off x="3968842" y="4661400"/>
            <a:ext cx="901700" cy="901700"/>
          </a:xfrm>
          <a:prstGeom prst="ellipse">
            <a:avLst/>
          </a:prstGeom>
          <a:solidFill>
            <a:srgbClr val="FCC23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
        <p:nvSpPr>
          <p:cNvPr id="290" name="Oval 289">
            <a:extLst>
              <a:ext uri="{FF2B5EF4-FFF2-40B4-BE49-F238E27FC236}">
                <a16:creationId xmlns:a16="http://schemas.microsoft.com/office/drawing/2014/main" id="{B45882B9-88CB-49FF-8ADA-D79F860DEA84}"/>
              </a:ext>
            </a:extLst>
          </p:cNvPr>
          <p:cNvSpPr/>
          <p:nvPr/>
        </p:nvSpPr>
        <p:spPr>
          <a:xfrm>
            <a:off x="5638892" y="5428897"/>
            <a:ext cx="901700" cy="901700"/>
          </a:xfrm>
          <a:prstGeom prst="ellipse">
            <a:avLst/>
          </a:prstGeom>
          <a:solidFill>
            <a:srgbClr val="ED625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
        <p:nvSpPr>
          <p:cNvPr id="291" name="Oval 290">
            <a:extLst>
              <a:ext uri="{FF2B5EF4-FFF2-40B4-BE49-F238E27FC236}">
                <a16:creationId xmlns:a16="http://schemas.microsoft.com/office/drawing/2014/main" id="{12E1ACB8-B64E-4467-A6A3-D8807B466F4E}"/>
              </a:ext>
            </a:extLst>
          </p:cNvPr>
          <p:cNvSpPr/>
          <p:nvPr/>
        </p:nvSpPr>
        <p:spPr>
          <a:xfrm>
            <a:off x="4804405" y="1428780"/>
            <a:ext cx="901700" cy="901700"/>
          </a:xfrm>
          <a:prstGeom prst="ellipse">
            <a:avLst/>
          </a:prstGeom>
          <a:solidFill>
            <a:srgbClr val="ED625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
        <p:nvSpPr>
          <p:cNvPr id="293" name="Oval 292">
            <a:extLst>
              <a:ext uri="{FF2B5EF4-FFF2-40B4-BE49-F238E27FC236}">
                <a16:creationId xmlns:a16="http://schemas.microsoft.com/office/drawing/2014/main" id="{CAD19864-D466-4A1A-B5C9-1AB365ED05BD}"/>
              </a:ext>
            </a:extLst>
          </p:cNvPr>
          <p:cNvSpPr/>
          <p:nvPr/>
        </p:nvSpPr>
        <p:spPr>
          <a:xfrm>
            <a:off x="3634209" y="2817055"/>
            <a:ext cx="901700" cy="901700"/>
          </a:xfrm>
          <a:prstGeom prst="ellipse">
            <a:avLst/>
          </a:prstGeom>
          <a:solidFill>
            <a:srgbClr val="152D4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
        <p:nvSpPr>
          <p:cNvPr id="343" name="TextBox 69">
            <a:extLst>
              <a:ext uri="{FF2B5EF4-FFF2-40B4-BE49-F238E27FC236}">
                <a16:creationId xmlns:a16="http://schemas.microsoft.com/office/drawing/2014/main" id="{0E6F04C7-EB4B-4564-B923-B605EE9C7B44}"/>
              </a:ext>
            </a:extLst>
          </p:cNvPr>
          <p:cNvSpPr txBox="1"/>
          <p:nvPr/>
        </p:nvSpPr>
        <p:spPr>
          <a:xfrm>
            <a:off x="945017" y="747461"/>
            <a:ext cx="3350418" cy="184665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400" b="1" dirty="0" smtClean="0">
                <a:solidFill>
                  <a:schemeClr val="bg1"/>
                </a:solidFill>
              </a:rPr>
              <a:t>Laravel Development</a:t>
            </a:r>
          </a:p>
          <a:p>
            <a:r>
              <a:rPr lang="en-US" sz="1400" dirty="0">
                <a:solidFill>
                  <a:schemeClr val="bg1"/>
                </a:solidFill>
              </a:rPr>
              <a:t>We are backed by a team of zealous Laravel developers who are proficient in developing innovative apps with elegant design at high speed. </a:t>
            </a:r>
          </a:p>
          <a:p>
            <a:r>
              <a:rPr lang="en-US" sz="1400" dirty="0"/>
              <a:t/>
            </a:r>
            <a:br>
              <a:rPr lang="en-US" sz="1400" dirty="0"/>
            </a:br>
            <a:endParaRPr lang="en-US" sz="1400" dirty="0">
              <a:solidFill>
                <a:schemeClr val="bg1"/>
              </a:solidFill>
            </a:endParaRPr>
          </a:p>
        </p:txBody>
      </p:sp>
      <p:sp>
        <p:nvSpPr>
          <p:cNvPr id="345" name="TextBox 71">
            <a:extLst>
              <a:ext uri="{FF2B5EF4-FFF2-40B4-BE49-F238E27FC236}">
                <a16:creationId xmlns:a16="http://schemas.microsoft.com/office/drawing/2014/main" id="{12AE142C-7C7A-44E2-88EF-D2B5A2EFD7E8}"/>
              </a:ext>
            </a:extLst>
          </p:cNvPr>
          <p:cNvSpPr txBox="1"/>
          <p:nvPr/>
        </p:nvSpPr>
        <p:spPr>
          <a:xfrm>
            <a:off x="385725" y="2524377"/>
            <a:ext cx="3116154" cy="141577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400" b="1" dirty="0" err="1" smtClean="0">
                <a:solidFill>
                  <a:schemeClr val="bg1"/>
                </a:solidFill>
              </a:rPr>
              <a:t>Yii</a:t>
            </a:r>
            <a:r>
              <a:rPr lang="en-US" sz="2400" b="1" dirty="0" smtClean="0">
                <a:solidFill>
                  <a:schemeClr val="bg1"/>
                </a:solidFill>
              </a:rPr>
              <a:t> Development</a:t>
            </a:r>
            <a:endParaRPr lang="en-US" sz="2400" b="1" dirty="0">
              <a:solidFill>
                <a:schemeClr val="bg1"/>
              </a:solidFill>
            </a:endParaRPr>
          </a:p>
          <a:p>
            <a:r>
              <a:rPr lang="en-US" sz="1400" dirty="0">
                <a:solidFill>
                  <a:schemeClr val="bg1"/>
                </a:solidFill>
              </a:rPr>
              <a:t>W</a:t>
            </a:r>
            <a:r>
              <a:rPr lang="en-US" sz="1400" dirty="0" smtClean="0">
                <a:solidFill>
                  <a:schemeClr val="bg1"/>
                </a:solidFill>
              </a:rPr>
              <a:t>e </a:t>
            </a:r>
            <a:r>
              <a:rPr lang="en-US" sz="1400" dirty="0">
                <a:solidFill>
                  <a:schemeClr val="bg1"/>
                </a:solidFill>
              </a:rPr>
              <a:t>have a core team of professionals generating a high-performance component-based PHP framework suitable for all web applications. </a:t>
            </a:r>
          </a:p>
        </p:txBody>
      </p:sp>
      <p:sp>
        <p:nvSpPr>
          <p:cNvPr id="346" name="TextBox 72">
            <a:extLst>
              <a:ext uri="{FF2B5EF4-FFF2-40B4-BE49-F238E27FC236}">
                <a16:creationId xmlns:a16="http://schemas.microsoft.com/office/drawing/2014/main" id="{CAFBC34D-8F60-47CF-8721-9CC72C2EB35D}"/>
              </a:ext>
            </a:extLst>
          </p:cNvPr>
          <p:cNvSpPr txBox="1"/>
          <p:nvPr/>
        </p:nvSpPr>
        <p:spPr>
          <a:xfrm>
            <a:off x="502619" y="4420480"/>
            <a:ext cx="3328391" cy="120032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400" b="1" dirty="0" err="1" smtClean="0">
                <a:solidFill>
                  <a:schemeClr val="bg1"/>
                </a:solidFill>
              </a:rPr>
              <a:t>Codeigniter</a:t>
            </a:r>
            <a:endParaRPr lang="en-US" sz="2400" b="1" dirty="0" smtClean="0">
              <a:solidFill>
                <a:schemeClr val="bg1"/>
              </a:solidFill>
            </a:endParaRPr>
          </a:p>
          <a:p>
            <a:r>
              <a:rPr lang="en-US" sz="1400" dirty="0" err="1" smtClean="0">
                <a:solidFill>
                  <a:schemeClr val="bg1"/>
                </a:solidFill>
              </a:rPr>
              <a:t>Codeigniter</a:t>
            </a:r>
            <a:r>
              <a:rPr lang="en-US" sz="1400" dirty="0" smtClean="0">
                <a:solidFill>
                  <a:schemeClr val="bg1"/>
                </a:solidFill>
              </a:rPr>
              <a:t> </a:t>
            </a:r>
            <a:r>
              <a:rPr lang="en-US" sz="1400" dirty="0">
                <a:solidFill>
                  <a:schemeClr val="bg1"/>
                </a:solidFill>
              </a:rPr>
              <a:t>PHP framework is a mature and reliable platform that is a perfect choice for developing large scale enterprise </a:t>
            </a:r>
            <a:r>
              <a:rPr lang="en-US" sz="1400" dirty="0" smtClean="0">
                <a:solidFill>
                  <a:schemeClr val="bg1"/>
                </a:solidFill>
              </a:rPr>
              <a:t>projects.</a:t>
            </a:r>
            <a:endParaRPr lang="en-US" sz="1400" dirty="0">
              <a:solidFill>
                <a:schemeClr val="bg1"/>
              </a:solidFill>
            </a:endParaRPr>
          </a:p>
        </p:txBody>
      </p:sp>
      <p:sp>
        <p:nvSpPr>
          <p:cNvPr id="347" name="TextBox 73">
            <a:extLst>
              <a:ext uri="{FF2B5EF4-FFF2-40B4-BE49-F238E27FC236}">
                <a16:creationId xmlns:a16="http://schemas.microsoft.com/office/drawing/2014/main" id="{5DDDFBA8-950B-4978-89B4-8DA5D0EBE3F6}"/>
              </a:ext>
            </a:extLst>
          </p:cNvPr>
          <p:cNvSpPr txBox="1"/>
          <p:nvPr/>
        </p:nvSpPr>
        <p:spPr>
          <a:xfrm>
            <a:off x="6847773" y="5213951"/>
            <a:ext cx="3507829" cy="141577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400" b="1" dirty="0" err="1" smtClean="0">
                <a:solidFill>
                  <a:schemeClr val="bg1"/>
                </a:solidFill>
              </a:rPr>
              <a:t>CakePhp</a:t>
            </a:r>
            <a:r>
              <a:rPr lang="en-US" sz="2400" b="1" dirty="0" smtClean="0">
                <a:solidFill>
                  <a:schemeClr val="bg1"/>
                </a:solidFill>
              </a:rPr>
              <a:t> Frameworks</a:t>
            </a:r>
          </a:p>
          <a:p>
            <a:r>
              <a:rPr lang="en-US" sz="1400" dirty="0">
                <a:solidFill>
                  <a:schemeClr val="bg1"/>
                </a:solidFill>
              </a:rPr>
              <a:t>With </a:t>
            </a:r>
            <a:r>
              <a:rPr lang="en-US" sz="1400" dirty="0" err="1">
                <a:solidFill>
                  <a:schemeClr val="bg1"/>
                </a:solidFill>
              </a:rPr>
              <a:t>CakePHP</a:t>
            </a:r>
            <a:r>
              <a:rPr lang="en-US" sz="1400" dirty="0">
                <a:solidFill>
                  <a:schemeClr val="bg1"/>
                </a:solidFill>
              </a:rPr>
              <a:t> Framework, our skilled professional develops and provides a feature-loaded and visually impressive solution for your digital needs. </a:t>
            </a:r>
          </a:p>
        </p:txBody>
      </p:sp>
      <p:sp>
        <p:nvSpPr>
          <p:cNvPr id="348" name="Oval 347">
            <a:extLst>
              <a:ext uri="{FF2B5EF4-FFF2-40B4-BE49-F238E27FC236}">
                <a16:creationId xmlns:a16="http://schemas.microsoft.com/office/drawing/2014/main" id="{9C0A03DE-276A-4799-A04F-A5CF130503B8}"/>
              </a:ext>
            </a:extLst>
          </p:cNvPr>
          <p:cNvSpPr/>
          <p:nvPr/>
        </p:nvSpPr>
        <p:spPr>
          <a:xfrm>
            <a:off x="5596971" y="3256874"/>
            <a:ext cx="1003946" cy="1003946"/>
          </a:xfrm>
          <a:prstGeom prst="ellipse">
            <a:avLst/>
          </a:prstGeom>
          <a:solidFill>
            <a:schemeClr val="tx1">
              <a:lumMod val="65000"/>
              <a:lumOff val="3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pic>
        <p:nvPicPr>
          <p:cNvPr id="9" name="Picture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34591" y="1670791"/>
            <a:ext cx="417678" cy="41767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991" y="3089140"/>
            <a:ext cx="400365" cy="40036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4304" y="5604663"/>
            <a:ext cx="564326" cy="564326"/>
          </a:xfrm>
          <a:prstGeom prst="rect">
            <a:avLst/>
          </a:prstGeom>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737104" y="3605039"/>
            <a:ext cx="734190" cy="367095"/>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223998" y="4847639"/>
            <a:ext cx="382927" cy="510569"/>
          </a:xfrm>
          <a:prstGeom prst="rect">
            <a:avLst/>
          </a:prstGeom>
        </p:spPr>
      </p:pic>
    </p:spTree>
    <p:extLst>
      <p:ext uri="{BB962C8B-B14F-4D97-AF65-F5344CB8AC3E}">
        <p14:creationId xmlns:p14="http://schemas.microsoft.com/office/powerpoint/2010/main" val="3092542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1"/>
                                        </p:tgtEl>
                                        <p:attrNameLst>
                                          <p:attrName>style.visibility</p:attrName>
                                        </p:attrNameLst>
                                      </p:cBhvr>
                                      <p:to>
                                        <p:strVal val="visible"/>
                                      </p:to>
                                    </p:set>
                                    <p:animEffect transition="in" filter="wipe(down)">
                                      <p:cBhvr>
                                        <p:cTn id="10" dur="500"/>
                                        <p:tgtEl>
                                          <p:spTgt spid="29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43"/>
                                        </p:tgtEl>
                                        <p:attrNameLst>
                                          <p:attrName>style.visibility</p:attrName>
                                        </p:attrNameLst>
                                      </p:cBhvr>
                                      <p:to>
                                        <p:strVal val="visible"/>
                                      </p:to>
                                    </p:set>
                                    <p:animEffect transition="in" filter="wipe(down)">
                                      <p:cBhvr>
                                        <p:cTn id="13" dur="500"/>
                                        <p:tgtEl>
                                          <p:spTgt spid="34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3"/>
                                        </p:tgtEl>
                                        <p:attrNameLst>
                                          <p:attrName>style.visibility</p:attrName>
                                        </p:attrNameLst>
                                      </p:cBhvr>
                                      <p:to>
                                        <p:strVal val="visible"/>
                                      </p:to>
                                    </p:set>
                                    <p:animEffect transition="in" filter="wipe(down)">
                                      <p:cBhvr>
                                        <p:cTn id="18" dur="500"/>
                                        <p:tgtEl>
                                          <p:spTgt spid="293"/>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5"/>
                                        </p:tgtEl>
                                        <p:attrNameLst>
                                          <p:attrName>style.visibility</p:attrName>
                                        </p:attrNameLst>
                                      </p:cBhvr>
                                      <p:to>
                                        <p:strVal val="visible"/>
                                      </p:to>
                                    </p:set>
                                    <p:animEffect transition="in" filter="wipe(down)">
                                      <p:cBhvr>
                                        <p:cTn id="24" dur="500"/>
                                        <p:tgtEl>
                                          <p:spTgt spid="34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9"/>
                                        </p:tgtEl>
                                        <p:attrNameLst>
                                          <p:attrName>style.visibility</p:attrName>
                                        </p:attrNameLst>
                                      </p:cBhvr>
                                      <p:to>
                                        <p:strVal val="visible"/>
                                      </p:to>
                                    </p:set>
                                    <p:animEffect transition="in" filter="wipe(down)">
                                      <p:cBhvr>
                                        <p:cTn id="32" dur="500"/>
                                        <p:tgtEl>
                                          <p:spTgt spid="28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46"/>
                                        </p:tgtEl>
                                        <p:attrNameLst>
                                          <p:attrName>style.visibility</p:attrName>
                                        </p:attrNameLst>
                                      </p:cBhvr>
                                      <p:to>
                                        <p:strVal val="visible"/>
                                      </p:to>
                                    </p:set>
                                    <p:animEffect transition="in" filter="wipe(down)">
                                      <p:cBhvr>
                                        <p:cTn id="35" dur="500"/>
                                        <p:tgtEl>
                                          <p:spTgt spid="3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wipe(down)">
                                      <p:cBhvr>
                                        <p:cTn id="40" dur="500"/>
                                        <p:tgtEl>
                                          <p:spTgt spid="290"/>
                                        </p:tgtEl>
                                      </p:cBhvr>
                                    </p:animEffect>
                                  </p:childTnLst>
                                </p:cTn>
                              </p:par>
                              <p:par>
                                <p:cTn id="41" presetID="2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500"/>
                                        <p:tgtEl>
                                          <p:spTgt spid="1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47"/>
                                        </p:tgtEl>
                                        <p:attrNameLst>
                                          <p:attrName>style.visibility</p:attrName>
                                        </p:attrNameLst>
                                      </p:cBhvr>
                                      <p:to>
                                        <p:strVal val="visible"/>
                                      </p:to>
                                    </p:set>
                                    <p:animEffect transition="in" filter="wipe(down)">
                                      <p:cBhvr>
                                        <p:cTn id="46"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animBg="1"/>
      <p:bldP spid="290" grpId="0" animBg="1"/>
      <p:bldP spid="291" grpId="0" animBg="1"/>
      <p:bldP spid="293" grpId="0" animBg="1"/>
      <p:bldP spid="343" grpId="0"/>
      <p:bldP spid="345" grpId="0"/>
      <p:bldP spid="346" grpId="0"/>
      <p:bldP spid="3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E8DF9E8-F8EF-47FE-B1FC-AF1579D8F882}"/>
              </a:ext>
            </a:extLst>
          </p:cNvPr>
          <p:cNvSpPr/>
          <p:nvPr/>
        </p:nvSpPr>
        <p:spPr>
          <a:xfrm rot="2700000">
            <a:off x="11334820" y="6515853"/>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sp>
        <p:nvSpPr>
          <p:cNvPr id="28" name="Rectangle 27">
            <a:extLst>
              <a:ext uri="{FF2B5EF4-FFF2-40B4-BE49-F238E27FC236}">
                <a16:creationId xmlns:a16="http://schemas.microsoft.com/office/drawing/2014/main" id="{F2F1B2E1-71F1-4D77-BBDC-CD1CF23D9227}"/>
              </a:ext>
            </a:extLst>
          </p:cNvPr>
          <p:cNvSpPr/>
          <p:nvPr/>
        </p:nvSpPr>
        <p:spPr>
          <a:xfrm rot="2700000">
            <a:off x="-13141" y="6205387"/>
            <a:ext cx="398920" cy="3989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E34AF3-9404-44BE-A1EF-01A5287265D3}"/>
              </a:ext>
            </a:extLst>
          </p:cNvPr>
          <p:cNvSpPr/>
          <p:nvPr/>
        </p:nvSpPr>
        <p:spPr>
          <a:xfrm rot="2700000">
            <a:off x="475419" y="3697506"/>
            <a:ext cx="398920" cy="398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9C4"/>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6478" b="28366"/>
          <a:stretch/>
        </p:blipFill>
        <p:spPr>
          <a:xfrm>
            <a:off x="0" y="0"/>
            <a:ext cx="12192000" cy="3852635"/>
          </a:xfrm>
          <a:prstGeom prst="rect">
            <a:avLst/>
          </a:prstGeom>
        </p:spPr>
      </p:pic>
      <p:sp>
        <p:nvSpPr>
          <p:cNvPr id="169" name="Rectangle 168"/>
          <p:cNvSpPr/>
          <p:nvPr/>
        </p:nvSpPr>
        <p:spPr>
          <a:xfrm>
            <a:off x="2731" y="0"/>
            <a:ext cx="12192000" cy="3853184"/>
          </a:xfrm>
          <a:prstGeom prst="rect">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2903252" y="836958"/>
            <a:ext cx="6863048" cy="584775"/>
          </a:xfrm>
          <a:prstGeom prst="rect">
            <a:avLst/>
          </a:prstGeom>
        </p:spPr>
        <p:txBody>
          <a:bodyPr wrap="square">
            <a:spAutoFit/>
          </a:bodyPr>
          <a:lstStyle/>
          <a:p>
            <a:pPr algn="ctr"/>
            <a:r>
              <a:rPr lang="en-US" sz="32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FRONT END TECHNOLOGIES</a:t>
            </a:r>
            <a:endPar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1" name="Rectangle 170"/>
          <p:cNvSpPr/>
          <p:nvPr/>
        </p:nvSpPr>
        <p:spPr>
          <a:xfrm>
            <a:off x="9766300" y="-12700"/>
            <a:ext cx="2425701" cy="969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2" name="Picture 1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1614" y="219418"/>
            <a:ext cx="1695434" cy="480718"/>
          </a:xfrm>
          <a:prstGeom prst="rect">
            <a:avLst/>
          </a:prstGeom>
        </p:spPr>
      </p:pic>
      <p:sp>
        <p:nvSpPr>
          <p:cNvPr id="173" name="Freeform 30">
            <a:extLst>
              <a:ext uri="{FF2B5EF4-FFF2-40B4-BE49-F238E27FC236}">
                <a16:creationId xmlns:a16="http://schemas.microsoft.com/office/drawing/2014/main" id="{F8395183-A0CC-461A-8AC3-44E82647D8FF}"/>
              </a:ext>
            </a:extLst>
          </p:cNvPr>
          <p:cNvSpPr/>
          <p:nvPr/>
        </p:nvSpPr>
        <p:spPr>
          <a:xfrm>
            <a:off x="845738" y="219418"/>
            <a:ext cx="607269" cy="550935"/>
          </a:xfrm>
          <a:custGeom>
            <a:avLst/>
            <a:gdLst>
              <a:gd name="connsiteX0" fmla="*/ 0 w 1263351"/>
              <a:gd name="connsiteY0" fmla="*/ 1028924 h 1146155"/>
              <a:gd name="connsiteX1" fmla="*/ 117231 w 1263351"/>
              <a:gd name="connsiteY1" fmla="*/ 1028924 h 1146155"/>
              <a:gd name="connsiteX2" fmla="*/ 117231 w 1263351"/>
              <a:gd name="connsiteY2" fmla="*/ 1146155 h 1146155"/>
              <a:gd name="connsiteX3" fmla="*/ 0 w 1263351"/>
              <a:gd name="connsiteY3" fmla="*/ 1146155 h 1146155"/>
              <a:gd name="connsiteX4" fmla="*/ 286530 w 1263351"/>
              <a:gd name="connsiteY4" fmla="*/ 1028923 h 1146155"/>
              <a:gd name="connsiteX5" fmla="*/ 403761 w 1263351"/>
              <a:gd name="connsiteY5" fmla="*/ 1028923 h 1146155"/>
              <a:gd name="connsiteX6" fmla="*/ 403761 w 1263351"/>
              <a:gd name="connsiteY6" fmla="*/ 1146154 h 1146155"/>
              <a:gd name="connsiteX7" fmla="*/ 286530 w 1263351"/>
              <a:gd name="connsiteY7" fmla="*/ 1146154 h 1146155"/>
              <a:gd name="connsiteX8" fmla="*/ 573060 w 1263351"/>
              <a:gd name="connsiteY8" fmla="*/ 1028922 h 1146155"/>
              <a:gd name="connsiteX9" fmla="*/ 690291 w 1263351"/>
              <a:gd name="connsiteY9" fmla="*/ 1028922 h 1146155"/>
              <a:gd name="connsiteX10" fmla="*/ 690291 w 1263351"/>
              <a:gd name="connsiteY10" fmla="*/ 1146153 h 1146155"/>
              <a:gd name="connsiteX11" fmla="*/ 573060 w 1263351"/>
              <a:gd name="connsiteY11" fmla="*/ 1146153 h 1146155"/>
              <a:gd name="connsiteX12" fmla="*/ 859590 w 1263351"/>
              <a:gd name="connsiteY12" fmla="*/ 1028921 h 1146155"/>
              <a:gd name="connsiteX13" fmla="*/ 976821 w 1263351"/>
              <a:gd name="connsiteY13" fmla="*/ 1028921 h 1146155"/>
              <a:gd name="connsiteX14" fmla="*/ 976821 w 1263351"/>
              <a:gd name="connsiteY14" fmla="*/ 1146152 h 1146155"/>
              <a:gd name="connsiteX15" fmla="*/ 859590 w 1263351"/>
              <a:gd name="connsiteY15" fmla="*/ 1146152 h 1146155"/>
              <a:gd name="connsiteX16" fmla="*/ 1146120 w 1263351"/>
              <a:gd name="connsiteY16" fmla="*/ 1028920 h 1146155"/>
              <a:gd name="connsiteX17" fmla="*/ 1263351 w 1263351"/>
              <a:gd name="connsiteY17" fmla="*/ 1028920 h 1146155"/>
              <a:gd name="connsiteX18" fmla="*/ 1263351 w 1263351"/>
              <a:gd name="connsiteY18" fmla="*/ 1146151 h 1146155"/>
              <a:gd name="connsiteX19" fmla="*/ 1146120 w 1263351"/>
              <a:gd name="connsiteY19" fmla="*/ 1146151 h 1146155"/>
              <a:gd name="connsiteX20" fmla="*/ 0 w 1263351"/>
              <a:gd name="connsiteY20" fmla="*/ 771694 h 1146155"/>
              <a:gd name="connsiteX21" fmla="*/ 117231 w 1263351"/>
              <a:gd name="connsiteY21" fmla="*/ 771694 h 1146155"/>
              <a:gd name="connsiteX22" fmla="*/ 117231 w 1263351"/>
              <a:gd name="connsiteY22" fmla="*/ 888925 h 1146155"/>
              <a:gd name="connsiteX23" fmla="*/ 0 w 1263351"/>
              <a:gd name="connsiteY23" fmla="*/ 888925 h 1146155"/>
              <a:gd name="connsiteX24" fmla="*/ 286530 w 1263351"/>
              <a:gd name="connsiteY24" fmla="*/ 771693 h 1146155"/>
              <a:gd name="connsiteX25" fmla="*/ 403761 w 1263351"/>
              <a:gd name="connsiteY25" fmla="*/ 771693 h 1146155"/>
              <a:gd name="connsiteX26" fmla="*/ 403761 w 1263351"/>
              <a:gd name="connsiteY26" fmla="*/ 888924 h 1146155"/>
              <a:gd name="connsiteX27" fmla="*/ 286530 w 1263351"/>
              <a:gd name="connsiteY27" fmla="*/ 888924 h 1146155"/>
              <a:gd name="connsiteX28" fmla="*/ 573060 w 1263351"/>
              <a:gd name="connsiteY28" fmla="*/ 771692 h 1146155"/>
              <a:gd name="connsiteX29" fmla="*/ 690291 w 1263351"/>
              <a:gd name="connsiteY29" fmla="*/ 771692 h 1146155"/>
              <a:gd name="connsiteX30" fmla="*/ 690291 w 1263351"/>
              <a:gd name="connsiteY30" fmla="*/ 888923 h 1146155"/>
              <a:gd name="connsiteX31" fmla="*/ 573060 w 1263351"/>
              <a:gd name="connsiteY31" fmla="*/ 888923 h 1146155"/>
              <a:gd name="connsiteX32" fmla="*/ 859590 w 1263351"/>
              <a:gd name="connsiteY32" fmla="*/ 771691 h 1146155"/>
              <a:gd name="connsiteX33" fmla="*/ 976821 w 1263351"/>
              <a:gd name="connsiteY33" fmla="*/ 771691 h 1146155"/>
              <a:gd name="connsiteX34" fmla="*/ 976821 w 1263351"/>
              <a:gd name="connsiteY34" fmla="*/ 888922 h 1146155"/>
              <a:gd name="connsiteX35" fmla="*/ 859590 w 1263351"/>
              <a:gd name="connsiteY35" fmla="*/ 888922 h 1146155"/>
              <a:gd name="connsiteX36" fmla="*/ 1146120 w 1263351"/>
              <a:gd name="connsiteY36" fmla="*/ 771690 h 1146155"/>
              <a:gd name="connsiteX37" fmla="*/ 1263351 w 1263351"/>
              <a:gd name="connsiteY37" fmla="*/ 771690 h 1146155"/>
              <a:gd name="connsiteX38" fmla="*/ 1263351 w 1263351"/>
              <a:gd name="connsiteY38" fmla="*/ 888921 h 1146155"/>
              <a:gd name="connsiteX39" fmla="*/ 1146120 w 1263351"/>
              <a:gd name="connsiteY39" fmla="*/ 888921 h 1146155"/>
              <a:gd name="connsiteX40" fmla="*/ 0 w 1263351"/>
              <a:gd name="connsiteY40" fmla="*/ 514464 h 1146155"/>
              <a:gd name="connsiteX41" fmla="*/ 117231 w 1263351"/>
              <a:gd name="connsiteY41" fmla="*/ 514464 h 1146155"/>
              <a:gd name="connsiteX42" fmla="*/ 117231 w 1263351"/>
              <a:gd name="connsiteY42" fmla="*/ 631695 h 1146155"/>
              <a:gd name="connsiteX43" fmla="*/ 0 w 1263351"/>
              <a:gd name="connsiteY43" fmla="*/ 631695 h 1146155"/>
              <a:gd name="connsiteX44" fmla="*/ 286530 w 1263351"/>
              <a:gd name="connsiteY44" fmla="*/ 514463 h 1146155"/>
              <a:gd name="connsiteX45" fmla="*/ 403761 w 1263351"/>
              <a:gd name="connsiteY45" fmla="*/ 514463 h 1146155"/>
              <a:gd name="connsiteX46" fmla="*/ 403761 w 1263351"/>
              <a:gd name="connsiteY46" fmla="*/ 631694 h 1146155"/>
              <a:gd name="connsiteX47" fmla="*/ 286530 w 1263351"/>
              <a:gd name="connsiteY47" fmla="*/ 631694 h 1146155"/>
              <a:gd name="connsiteX48" fmla="*/ 573060 w 1263351"/>
              <a:gd name="connsiteY48" fmla="*/ 514462 h 1146155"/>
              <a:gd name="connsiteX49" fmla="*/ 690291 w 1263351"/>
              <a:gd name="connsiteY49" fmla="*/ 514462 h 1146155"/>
              <a:gd name="connsiteX50" fmla="*/ 690291 w 1263351"/>
              <a:gd name="connsiteY50" fmla="*/ 631693 h 1146155"/>
              <a:gd name="connsiteX51" fmla="*/ 573060 w 1263351"/>
              <a:gd name="connsiteY51" fmla="*/ 631693 h 1146155"/>
              <a:gd name="connsiteX52" fmla="*/ 859590 w 1263351"/>
              <a:gd name="connsiteY52" fmla="*/ 514461 h 1146155"/>
              <a:gd name="connsiteX53" fmla="*/ 976821 w 1263351"/>
              <a:gd name="connsiteY53" fmla="*/ 514461 h 1146155"/>
              <a:gd name="connsiteX54" fmla="*/ 976821 w 1263351"/>
              <a:gd name="connsiteY54" fmla="*/ 631692 h 1146155"/>
              <a:gd name="connsiteX55" fmla="*/ 859590 w 1263351"/>
              <a:gd name="connsiteY55" fmla="*/ 631692 h 1146155"/>
              <a:gd name="connsiteX56" fmla="*/ 1146120 w 1263351"/>
              <a:gd name="connsiteY56" fmla="*/ 514460 h 1146155"/>
              <a:gd name="connsiteX57" fmla="*/ 1263351 w 1263351"/>
              <a:gd name="connsiteY57" fmla="*/ 514460 h 1146155"/>
              <a:gd name="connsiteX58" fmla="*/ 1263351 w 1263351"/>
              <a:gd name="connsiteY58" fmla="*/ 631691 h 1146155"/>
              <a:gd name="connsiteX59" fmla="*/ 1146120 w 1263351"/>
              <a:gd name="connsiteY59" fmla="*/ 631691 h 1146155"/>
              <a:gd name="connsiteX60" fmla="*/ 0 w 1263351"/>
              <a:gd name="connsiteY60" fmla="*/ 257234 h 1146155"/>
              <a:gd name="connsiteX61" fmla="*/ 117231 w 1263351"/>
              <a:gd name="connsiteY61" fmla="*/ 257234 h 1146155"/>
              <a:gd name="connsiteX62" fmla="*/ 117231 w 1263351"/>
              <a:gd name="connsiteY62" fmla="*/ 374465 h 1146155"/>
              <a:gd name="connsiteX63" fmla="*/ 0 w 1263351"/>
              <a:gd name="connsiteY63" fmla="*/ 374465 h 1146155"/>
              <a:gd name="connsiteX64" fmla="*/ 286530 w 1263351"/>
              <a:gd name="connsiteY64" fmla="*/ 257233 h 1146155"/>
              <a:gd name="connsiteX65" fmla="*/ 403761 w 1263351"/>
              <a:gd name="connsiteY65" fmla="*/ 257233 h 1146155"/>
              <a:gd name="connsiteX66" fmla="*/ 403761 w 1263351"/>
              <a:gd name="connsiteY66" fmla="*/ 374464 h 1146155"/>
              <a:gd name="connsiteX67" fmla="*/ 286530 w 1263351"/>
              <a:gd name="connsiteY67" fmla="*/ 374464 h 1146155"/>
              <a:gd name="connsiteX68" fmla="*/ 573060 w 1263351"/>
              <a:gd name="connsiteY68" fmla="*/ 257232 h 1146155"/>
              <a:gd name="connsiteX69" fmla="*/ 690291 w 1263351"/>
              <a:gd name="connsiteY69" fmla="*/ 257232 h 1146155"/>
              <a:gd name="connsiteX70" fmla="*/ 690291 w 1263351"/>
              <a:gd name="connsiteY70" fmla="*/ 374463 h 1146155"/>
              <a:gd name="connsiteX71" fmla="*/ 573060 w 1263351"/>
              <a:gd name="connsiteY71" fmla="*/ 374463 h 1146155"/>
              <a:gd name="connsiteX72" fmla="*/ 859590 w 1263351"/>
              <a:gd name="connsiteY72" fmla="*/ 257231 h 1146155"/>
              <a:gd name="connsiteX73" fmla="*/ 976821 w 1263351"/>
              <a:gd name="connsiteY73" fmla="*/ 257231 h 1146155"/>
              <a:gd name="connsiteX74" fmla="*/ 976821 w 1263351"/>
              <a:gd name="connsiteY74" fmla="*/ 374462 h 1146155"/>
              <a:gd name="connsiteX75" fmla="*/ 859590 w 1263351"/>
              <a:gd name="connsiteY75" fmla="*/ 374462 h 1146155"/>
              <a:gd name="connsiteX76" fmla="*/ 1146120 w 1263351"/>
              <a:gd name="connsiteY76" fmla="*/ 257230 h 1146155"/>
              <a:gd name="connsiteX77" fmla="*/ 1263351 w 1263351"/>
              <a:gd name="connsiteY77" fmla="*/ 257230 h 1146155"/>
              <a:gd name="connsiteX78" fmla="*/ 1263351 w 1263351"/>
              <a:gd name="connsiteY78" fmla="*/ 374461 h 1146155"/>
              <a:gd name="connsiteX79" fmla="*/ 1146120 w 1263351"/>
              <a:gd name="connsiteY79" fmla="*/ 374461 h 1146155"/>
              <a:gd name="connsiteX80" fmla="*/ 0 w 1263351"/>
              <a:gd name="connsiteY80" fmla="*/ 4 h 1146155"/>
              <a:gd name="connsiteX81" fmla="*/ 117231 w 1263351"/>
              <a:gd name="connsiteY81" fmla="*/ 4 h 1146155"/>
              <a:gd name="connsiteX82" fmla="*/ 117231 w 1263351"/>
              <a:gd name="connsiteY82" fmla="*/ 117235 h 1146155"/>
              <a:gd name="connsiteX83" fmla="*/ 0 w 1263351"/>
              <a:gd name="connsiteY83" fmla="*/ 117235 h 1146155"/>
              <a:gd name="connsiteX84" fmla="*/ 286530 w 1263351"/>
              <a:gd name="connsiteY84" fmla="*/ 3 h 1146155"/>
              <a:gd name="connsiteX85" fmla="*/ 403761 w 1263351"/>
              <a:gd name="connsiteY85" fmla="*/ 3 h 1146155"/>
              <a:gd name="connsiteX86" fmla="*/ 403761 w 1263351"/>
              <a:gd name="connsiteY86" fmla="*/ 117234 h 1146155"/>
              <a:gd name="connsiteX87" fmla="*/ 286530 w 1263351"/>
              <a:gd name="connsiteY87" fmla="*/ 117234 h 1146155"/>
              <a:gd name="connsiteX88" fmla="*/ 573060 w 1263351"/>
              <a:gd name="connsiteY88" fmla="*/ 2 h 1146155"/>
              <a:gd name="connsiteX89" fmla="*/ 690291 w 1263351"/>
              <a:gd name="connsiteY89" fmla="*/ 2 h 1146155"/>
              <a:gd name="connsiteX90" fmla="*/ 690291 w 1263351"/>
              <a:gd name="connsiteY90" fmla="*/ 117233 h 1146155"/>
              <a:gd name="connsiteX91" fmla="*/ 573060 w 1263351"/>
              <a:gd name="connsiteY91" fmla="*/ 117233 h 1146155"/>
              <a:gd name="connsiteX92" fmla="*/ 859590 w 1263351"/>
              <a:gd name="connsiteY92" fmla="*/ 1 h 1146155"/>
              <a:gd name="connsiteX93" fmla="*/ 976821 w 1263351"/>
              <a:gd name="connsiteY93" fmla="*/ 1 h 1146155"/>
              <a:gd name="connsiteX94" fmla="*/ 976821 w 1263351"/>
              <a:gd name="connsiteY94" fmla="*/ 117232 h 1146155"/>
              <a:gd name="connsiteX95" fmla="*/ 859590 w 1263351"/>
              <a:gd name="connsiteY95" fmla="*/ 117232 h 1146155"/>
              <a:gd name="connsiteX96" fmla="*/ 1146120 w 1263351"/>
              <a:gd name="connsiteY96" fmla="*/ 0 h 1146155"/>
              <a:gd name="connsiteX97" fmla="*/ 1263351 w 1263351"/>
              <a:gd name="connsiteY97" fmla="*/ 0 h 1146155"/>
              <a:gd name="connsiteX98" fmla="*/ 1263351 w 1263351"/>
              <a:gd name="connsiteY98" fmla="*/ 117231 h 1146155"/>
              <a:gd name="connsiteX99" fmla="*/ 1146120 w 1263351"/>
              <a:gd name="connsiteY99" fmla="*/ 117231 h 11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63351" h="1146155">
                <a:moveTo>
                  <a:pt x="0" y="1028924"/>
                </a:moveTo>
                <a:lnTo>
                  <a:pt x="117231" y="1028924"/>
                </a:lnTo>
                <a:lnTo>
                  <a:pt x="117231" y="1146155"/>
                </a:lnTo>
                <a:lnTo>
                  <a:pt x="0" y="1146155"/>
                </a:lnTo>
                <a:close/>
                <a:moveTo>
                  <a:pt x="286530" y="1028923"/>
                </a:moveTo>
                <a:lnTo>
                  <a:pt x="403761" y="1028923"/>
                </a:lnTo>
                <a:lnTo>
                  <a:pt x="403761" y="1146154"/>
                </a:lnTo>
                <a:lnTo>
                  <a:pt x="286530" y="1146154"/>
                </a:lnTo>
                <a:close/>
                <a:moveTo>
                  <a:pt x="573060" y="1028922"/>
                </a:moveTo>
                <a:lnTo>
                  <a:pt x="690291" y="1028922"/>
                </a:lnTo>
                <a:lnTo>
                  <a:pt x="690291" y="1146153"/>
                </a:lnTo>
                <a:lnTo>
                  <a:pt x="573060" y="1146153"/>
                </a:lnTo>
                <a:close/>
                <a:moveTo>
                  <a:pt x="859590" y="1028921"/>
                </a:moveTo>
                <a:lnTo>
                  <a:pt x="976821" y="1028921"/>
                </a:lnTo>
                <a:lnTo>
                  <a:pt x="976821" y="1146152"/>
                </a:lnTo>
                <a:lnTo>
                  <a:pt x="859590" y="1146152"/>
                </a:lnTo>
                <a:close/>
                <a:moveTo>
                  <a:pt x="1146120" y="1028920"/>
                </a:moveTo>
                <a:lnTo>
                  <a:pt x="1263351" y="1028920"/>
                </a:lnTo>
                <a:lnTo>
                  <a:pt x="1263351" y="1146151"/>
                </a:lnTo>
                <a:lnTo>
                  <a:pt x="1146120" y="1146151"/>
                </a:lnTo>
                <a:close/>
                <a:moveTo>
                  <a:pt x="0" y="771694"/>
                </a:moveTo>
                <a:lnTo>
                  <a:pt x="117231" y="771694"/>
                </a:lnTo>
                <a:lnTo>
                  <a:pt x="117231" y="888925"/>
                </a:lnTo>
                <a:lnTo>
                  <a:pt x="0" y="888925"/>
                </a:lnTo>
                <a:close/>
                <a:moveTo>
                  <a:pt x="286530" y="771693"/>
                </a:moveTo>
                <a:lnTo>
                  <a:pt x="403761" y="771693"/>
                </a:lnTo>
                <a:lnTo>
                  <a:pt x="403761" y="888924"/>
                </a:lnTo>
                <a:lnTo>
                  <a:pt x="286530" y="888924"/>
                </a:lnTo>
                <a:close/>
                <a:moveTo>
                  <a:pt x="573060" y="771692"/>
                </a:moveTo>
                <a:lnTo>
                  <a:pt x="690291" y="771692"/>
                </a:lnTo>
                <a:lnTo>
                  <a:pt x="690291" y="888923"/>
                </a:lnTo>
                <a:lnTo>
                  <a:pt x="573060" y="888923"/>
                </a:lnTo>
                <a:close/>
                <a:moveTo>
                  <a:pt x="859590" y="771691"/>
                </a:moveTo>
                <a:lnTo>
                  <a:pt x="976821" y="771691"/>
                </a:lnTo>
                <a:lnTo>
                  <a:pt x="976821" y="888922"/>
                </a:lnTo>
                <a:lnTo>
                  <a:pt x="859590" y="888922"/>
                </a:lnTo>
                <a:close/>
                <a:moveTo>
                  <a:pt x="1146120" y="771690"/>
                </a:moveTo>
                <a:lnTo>
                  <a:pt x="1263351" y="771690"/>
                </a:lnTo>
                <a:lnTo>
                  <a:pt x="1263351" y="888921"/>
                </a:lnTo>
                <a:lnTo>
                  <a:pt x="1146120" y="888921"/>
                </a:lnTo>
                <a:close/>
                <a:moveTo>
                  <a:pt x="0" y="514464"/>
                </a:moveTo>
                <a:lnTo>
                  <a:pt x="117231" y="514464"/>
                </a:lnTo>
                <a:lnTo>
                  <a:pt x="117231" y="631695"/>
                </a:lnTo>
                <a:lnTo>
                  <a:pt x="0" y="631695"/>
                </a:lnTo>
                <a:close/>
                <a:moveTo>
                  <a:pt x="286530" y="514463"/>
                </a:moveTo>
                <a:lnTo>
                  <a:pt x="403761" y="514463"/>
                </a:lnTo>
                <a:lnTo>
                  <a:pt x="403761" y="631694"/>
                </a:lnTo>
                <a:lnTo>
                  <a:pt x="286530" y="631694"/>
                </a:lnTo>
                <a:close/>
                <a:moveTo>
                  <a:pt x="573060" y="514462"/>
                </a:moveTo>
                <a:lnTo>
                  <a:pt x="690291" y="514462"/>
                </a:lnTo>
                <a:lnTo>
                  <a:pt x="690291" y="631693"/>
                </a:lnTo>
                <a:lnTo>
                  <a:pt x="573060" y="631693"/>
                </a:lnTo>
                <a:close/>
                <a:moveTo>
                  <a:pt x="859590" y="514461"/>
                </a:moveTo>
                <a:lnTo>
                  <a:pt x="976821" y="514461"/>
                </a:lnTo>
                <a:lnTo>
                  <a:pt x="976821" y="631692"/>
                </a:lnTo>
                <a:lnTo>
                  <a:pt x="859590" y="631692"/>
                </a:lnTo>
                <a:close/>
                <a:moveTo>
                  <a:pt x="1146120" y="514460"/>
                </a:moveTo>
                <a:lnTo>
                  <a:pt x="1263351" y="514460"/>
                </a:lnTo>
                <a:lnTo>
                  <a:pt x="1263351" y="631691"/>
                </a:lnTo>
                <a:lnTo>
                  <a:pt x="1146120" y="631691"/>
                </a:lnTo>
                <a:close/>
                <a:moveTo>
                  <a:pt x="0" y="257234"/>
                </a:moveTo>
                <a:lnTo>
                  <a:pt x="117231" y="257234"/>
                </a:lnTo>
                <a:lnTo>
                  <a:pt x="117231" y="374465"/>
                </a:lnTo>
                <a:lnTo>
                  <a:pt x="0" y="374465"/>
                </a:lnTo>
                <a:close/>
                <a:moveTo>
                  <a:pt x="286530" y="257233"/>
                </a:moveTo>
                <a:lnTo>
                  <a:pt x="403761" y="257233"/>
                </a:lnTo>
                <a:lnTo>
                  <a:pt x="403761" y="374464"/>
                </a:lnTo>
                <a:lnTo>
                  <a:pt x="286530" y="374464"/>
                </a:lnTo>
                <a:close/>
                <a:moveTo>
                  <a:pt x="573060" y="257232"/>
                </a:moveTo>
                <a:lnTo>
                  <a:pt x="690291" y="257232"/>
                </a:lnTo>
                <a:lnTo>
                  <a:pt x="690291" y="374463"/>
                </a:lnTo>
                <a:lnTo>
                  <a:pt x="573060" y="374463"/>
                </a:lnTo>
                <a:close/>
                <a:moveTo>
                  <a:pt x="859590" y="257231"/>
                </a:moveTo>
                <a:lnTo>
                  <a:pt x="976821" y="257231"/>
                </a:lnTo>
                <a:lnTo>
                  <a:pt x="976821" y="374462"/>
                </a:lnTo>
                <a:lnTo>
                  <a:pt x="859590" y="374462"/>
                </a:lnTo>
                <a:close/>
                <a:moveTo>
                  <a:pt x="1146120" y="257230"/>
                </a:moveTo>
                <a:lnTo>
                  <a:pt x="1263351" y="257230"/>
                </a:lnTo>
                <a:lnTo>
                  <a:pt x="1263351" y="374461"/>
                </a:lnTo>
                <a:lnTo>
                  <a:pt x="1146120" y="374461"/>
                </a:lnTo>
                <a:close/>
                <a:moveTo>
                  <a:pt x="0" y="4"/>
                </a:moveTo>
                <a:lnTo>
                  <a:pt x="117231" y="4"/>
                </a:lnTo>
                <a:lnTo>
                  <a:pt x="117231" y="117235"/>
                </a:lnTo>
                <a:lnTo>
                  <a:pt x="0" y="117235"/>
                </a:lnTo>
                <a:close/>
                <a:moveTo>
                  <a:pt x="286530" y="3"/>
                </a:moveTo>
                <a:lnTo>
                  <a:pt x="403761" y="3"/>
                </a:lnTo>
                <a:lnTo>
                  <a:pt x="403761" y="117234"/>
                </a:lnTo>
                <a:lnTo>
                  <a:pt x="286530" y="117234"/>
                </a:lnTo>
                <a:close/>
                <a:moveTo>
                  <a:pt x="573060" y="2"/>
                </a:moveTo>
                <a:lnTo>
                  <a:pt x="690291" y="2"/>
                </a:lnTo>
                <a:lnTo>
                  <a:pt x="690291" y="117233"/>
                </a:lnTo>
                <a:lnTo>
                  <a:pt x="573060" y="117233"/>
                </a:lnTo>
                <a:close/>
                <a:moveTo>
                  <a:pt x="859590" y="1"/>
                </a:moveTo>
                <a:lnTo>
                  <a:pt x="976821" y="1"/>
                </a:lnTo>
                <a:lnTo>
                  <a:pt x="976821" y="117232"/>
                </a:lnTo>
                <a:lnTo>
                  <a:pt x="859590" y="117232"/>
                </a:lnTo>
                <a:close/>
                <a:moveTo>
                  <a:pt x="1146120" y="0"/>
                </a:moveTo>
                <a:lnTo>
                  <a:pt x="1263351" y="0"/>
                </a:lnTo>
                <a:lnTo>
                  <a:pt x="1263351" y="117231"/>
                </a:lnTo>
                <a:lnTo>
                  <a:pt x="1146120" y="117231"/>
                </a:lnTo>
                <a:close/>
              </a:path>
            </a:pathLst>
          </a:cu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3" name="Rectangle 302">
            <a:extLst>
              <a:ext uri="{FF2B5EF4-FFF2-40B4-BE49-F238E27FC236}">
                <a16:creationId xmlns:a16="http://schemas.microsoft.com/office/drawing/2014/main" id="{367207F8-A9AC-4925-9207-5ED508449629}"/>
              </a:ext>
            </a:extLst>
          </p:cNvPr>
          <p:cNvSpPr/>
          <p:nvPr/>
        </p:nvSpPr>
        <p:spPr>
          <a:xfrm rot="2700000">
            <a:off x="11555674" y="1619535"/>
            <a:ext cx="527150" cy="527150"/>
          </a:xfrm>
          <a:prstGeom prst="rect">
            <a:avLst/>
          </a:prstGeom>
          <a:solidFill>
            <a:srgbClr val="FE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707902E-BAB6-47A3-9CD3-92A147C17D19}"/>
              </a:ext>
            </a:extLst>
          </p:cNvPr>
          <p:cNvCxnSpPr/>
          <p:nvPr/>
        </p:nvCxnSpPr>
        <p:spPr>
          <a:xfrm>
            <a:off x="110025" y="2901975"/>
            <a:ext cx="12192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09999C7-AEDE-4683-B9A0-BAC2F1C021A9}"/>
              </a:ext>
            </a:extLst>
          </p:cNvPr>
          <p:cNvSpPr/>
          <p:nvPr/>
        </p:nvSpPr>
        <p:spPr>
          <a:xfrm>
            <a:off x="1533968" y="2181814"/>
            <a:ext cx="1478422" cy="1478422"/>
          </a:xfrm>
          <a:prstGeom prst="ellipse">
            <a:avLst/>
          </a:prstGeom>
          <a:solidFill>
            <a:schemeClr val="bg1"/>
          </a:solidFill>
          <a:ln w="38100">
            <a:solidFill>
              <a:srgbClr val="FCC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Oval 33">
            <a:extLst>
              <a:ext uri="{FF2B5EF4-FFF2-40B4-BE49-F238E27FC236}">
                <a16:creationId xmlns:a16="http://schemas.microsoft.com/office/drawing/2014/main" id="{039DAD4E-3173-4F71-952C-21A1449BCF1B}"/>
              </a:ext>
            </a:extLst>
          </p:cNvPr>
          <p:cNvSpPr/>
          <p:nvPr/>
        </p:nvSpPr>
        <p:spPr>
          <a:xfrm>
            <a:off x="5530314" y="2181814"/>
            <a:ext cx="1478422" cy="1478422"/>
          </a:xfrm>
          <a:prstGeom prst="ellipse">
            <a:avLst/>
          </a:prstGeom>
          <a:solidFill>
            <a:schemeClr val="bg1"/>
          </a:solidFill>
          <a:ln w="38100">
            <a:solidFill>
              <a:srgbClr val="ED62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35" name="Chart 34">
            <a:extLst>
              <a:ext uri="{FF2B5EF4-FFF2-40B4-BE49-F238E27FC236}">
                <a16:creationId xmlns:a16="http://schemas.microsoft.com/office/drawing/2014/main" id="{2A30411F-DCD9-4C3D-970E-2616B137B136}"/>
              </a:ext>
            </a:extLst>
          </p:cNvPr>
          <p:cNvGraphicFramePr/>
          <p:nvPr>
            <p:extLst>
              <p:ext uri="{D42A27DB-BD31-4B8C-83A1-F6EECF244321}">
                <p14:modId xmlns:p14="http://schemas.microsoft.com/office/powerpoint/2010/main" val="1846780693"/>
              </p:ext>
            </p:extLst>
          </p:nvPr>
        </p:nvGraphicFramePr>
        <p:xfrm>
          <a:off x="1011725" y="1865637"/>
          <a:ext cx="2522909" cy="21107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9E041238-8433-44AA-818B-A6548175FEEE}"/>
              </a:ext>
            </a:extLst>
          </p:cNvPr>
          <p:cNvGraphicFramePr/>
          <p:nvPr>
            <p:extLst>
              <p:ext uri="{D42A27DB-BD31-4B8C-83A1-F6EECF244321}">
                <p14:modId xmlns:p14="http://schemas.microsoft.com/office/powerpoint/2010/main" val="1916915588"/>
              </p:ext>
            </p:extLst>
          </p:nvPr>
        </p:nvGraphicFramePr>
        <p:xfrm>
          <a:off x="5008071" y="1865637"/>
          <a:ext cx="2522909" cy="2110776"/>
        </p:xfrm>
        <a:graphic>
          <a:graphicData uri="http://schemas.openxmlformats.org/drawingml/2006/chart">
            <c:chart xmlns:c="http://schemas.openxmlformats.org/drawingml/2006/chart" xmlns:r="http://schemas.openxmlformats.org/officeDocument/2006/relationships" r:id="rId6"/>
          </a:graphicData>
        </a:graphic>
      </p:graphicFrame>
      <p:sp>
        <p:nvSpPr>
          <p:cNvPr id="39" name="Oval 38">
            <a:extLst>
              <a:ext uri="{FF2B5EF4-FFF2-40B4-BE49-F238E27FC236}">
                <a16:creationId xmlns:a16="http://schemas.microsoft.com/office/drawing/2014/main" id="{E1F36AF9-6606-45E7-AE91-3856ADC107EC}"/>
              </a:ext>
            </a:extLst>
          </p:cNvPr>
          <p:cNvSpPr/>
          <p:nvPr/>
        </p:nvSpPr>
        <p:spPr>
          <a:xfrm>
            <a:off x="1860368" y="2508214"/>
            <a:ext cx="825622" cy="825622"/>
          </a:xfrm>
          <a:prstGeom prst="ellipse">
            <a:avLst/>
          </a:prstGeom>
          <a:solidFill>
            <a:srgbClr val="FDD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b="1" dirty="0">
              <a:solidFill>
                <a:schemeClr val="bg1"/>
              </a:solidFill>
              <a:latin typeface="+mj-lt"/>
            </a:endParaRPr>
          </a:p>
        </p:txBody>
      </p:sp>
      <p:sp>
        <p:nvSpPr>
          <p:cNvPr id="40" name="Oval 39">
            <a:extLst>
              <a:ext uri="{FF2B5EF4-FFF2-40B4-BE49-F238E27FC236}">
                <a16:creationId xmlns:a16="http://schemas.microsoft.com/office/drawing/2014/main" id="{297874FC-ABA4-489F-A7F8-F706A9194EB9}"/>
              </a:ext>
            </a:extLst>
          </p:cNvPr>
          <p:cNvSpPr/>
          <p:nvPr/>
        </p:nvSpPr>
        <p:spPr>
          <a:xfrm>
            <a:off x="5856714" y="2508214"/>
            <a:ext cx="825622" cy="825622"/>
          </a:xfrm>
          <a:prstGeom prst="ellipse">
            <a:avLst/>
          </a:prstGeom>
          <a:solidFill>
            <a:srgbClr val="F28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b="1" dirty="0">
              <a:solidFill>
                <a:schemeClr val="bg1"/>
              </a:solidFill>
              <a:latin typeface="+mj-lt"/>
            </a:endParaRPr>
          </a:p>
        </p:txBody>
      </p:sp>
      <p:sp>
        <p:nvSpPr>
          <p:cNvPr id="42" name="TextBox 39">
            <a:extLst>
              <a:ext uri="{FF2B5EF4-FFF2-40B4-BE49-F238E27FC236}">
                <a16:creationId xmlns:a16="http://schemas.microsoft.com/office/drawing/2014/main" id="{57E5BFF7-3653-45CB-A426-88C6A0FC7464}"/>
              </a:ext>
            </a:extLst>
          </p:cNvPr>
          <p:cNvSpPr txBox="1"/>
          <p:nvPr/>
        </p:nvSpPr>
        <p:spPr>
          <a:xfrm>
            <a:off x="811492" y="4355079"/>
            <a:ext cx="2923374" cy="180049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GB" sz="2200" b="1" dirty="0" smtClean="0">
                <a:latin typeface="Noto Sans" panose="020B0502040504020204" pitchFamily="34"/>
                <a:ea typeface="Noto Sans" panose="020B0502040504020204" pitchFamily="34"/>
                <a:cs typeface="Noto Sans" panose="020B0502040504020204" pitchFamily="34"/>
              </a:rPr>
              <a:t>UI/UX</a:t>
            </a:r>
            <a:endParaRPr lang="en-US" sz="2200" dirty="0" smtClean="0"/>
          </a:p>
          <a:p>
            <a:pPr lvl="0" algn="ctr"/>
            <a:r>
              <a:rPr lang="en-US" sz="1400" dirty="0"/>
              <a:t>With the increasing trends, we offer a full stack of creative design services to cater to your business needs. Get hold of the best creative solutions for all your business needs and make your success online with us.</a:t>
            </a:r>
            <a:r>
              <a:rPr lang="en-US" sz="1400" dirty="0" smtClean="0"/>
              <a:t> </a:t>
            </a:r>
            <a:endParaRPr lang="en-US" sz="1400" dirty="0"/>
          </a:p>
        </p:txBody>
      </p:sp>
      <p:cxnSp>
        <p:nvCxnSpPr>
          <p:cNvPr id="45" name="Straight Connector 44">
            <a:extLst>
              <a:ext uri="{FF2B5EF4-FFF2-40B4-BE49-F238E27FC236}">
                <a16:creationId xmlns:a16="http://schemas.microsoft.com/office/drawing/2014/main" id="{19258C1B-67D6-46FA-8FE7-C47E1CA65C22}"/>
              </a:ext>
            </a:extLst>
          </p:cNvPr>
          <p:cNvCxnSpPr>
            <a:cxnSpLocks/>
          </p:cNvCxnSpPr>
          <p:nvPr/>
        </p:nvCxnSpPr>
        <p:spPr>
          <a:xfrm>
            <a:off x="2273179" y="3976413"/>
            <a:ext cx="0" cy="320057"/>
          </a:xfrm>
          <a:prstGeom prst="line">
            <a:avLst/>
          </a:prstGeom>
          <a:ln w="38100">
            <a:solidFill>
              <a:srgbClr val="404040"/>
            </a:solidFill>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46BC19D-ACC1-4488-ABA1-C99FC861303D}"/>
              </a:ext>
            </a:extLst>
          </p:cNvPr>
          <p:cNvCxnSpPr>
            <a:cxnSpLocks/>
          </p:cNvCxnSpPr>
          <p:nvPr/>
        </p:nvCxnSpPr>
        <p:spPr>
          <a:xfrm>
            <a:off x="6269525" y="3976413"/>
            <a:ext cx="0" cy="320057"/>
          </a:xfrm>
          <a:prstGeom prst="line">
            <a:avLst/>
          </a:prstGeom>
          <a:ln w="38100">
            <a:solidFill>
              <a:srgbClr val="404040"/>
            </a:solidFill>
            <a:tailEnd type="oval"/>
          </a:ln>
        </p:spPr>
        <p:style>
          <a:lnRef idx="1">
            <a:schemeClr val="accent1"/>
          </a:lnRef>
          <a:fillRef idx="0">
            <a:schemeClr val="accent1"/>
          </a:fillRef>
          <a:effectRef idx="0">
            <a:schemeClr val="accent1"/>
          </a:effectRef>
          <a:fontRef idx="minor">
            <a:schemeClr val="tx1"/>
          </a:fontRef>
        </p:style>
      </p:cxnSp>
      <p:sp>
        <p:nvSpPr>
          <p:cNvPr id="48" name="TextBox 39">
            <a:extLst>
              <a:ext uri="{FF2B5EF4-FFF2-40B4-BE49-F238E27FC236}">
                <a16:creationId xmlns:a16="http://schemas.microsoft.com/office/drawing/2014/main" id="{57E5BFF7-3653-45CB-A426-88C6A0FC7464}"/>
              </a:ext>
            </a:extLst>
          </p:cNvPr>
          <p:cNvSpPr txBox="1"/>
          <p:nvPr/>
        </p:nvSpPr>
        <p:spPr>
          <a:xfrm>
            <a:off x="4804560" y="4362889"/>
            <a:ext cx="2923374" cy="201593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GB" sz="2200" b="1" dirty="0" smtClean="0">
                <a:latin typeface="Noto Sans" panose="020B0502040504020204" pitchFamily="34"/>
              </a:rPr>
              <a:t>MVC Framework</a:t>
            </a:r>
            <a:endParaRPr lang="en-US" sz="2200" dirty="0" smtClean="0"/>
          </a:p>
          <a:p>
            <a:pPr lvl="0" algn="ctr"/>
            <a:r>
              <a:rPr lang="en-US" sz="1400" dirty="0"/>
              <a:t>MVC Frameworks are the libraries that can be incorporated beside the JavaScript to endow with a layer of abstraction on the top of the core language. The primary goal of JavaScript MVC frameworks is to facilitate structuring the codebase</a:t>
            </a:r>
          </a:p>
        </p:txBody>
      </p:sp>
      <p:pic>
        <p:nvPicPr>
          <p:cNvPr id="50" name="Picture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4163" y="2668003"/>
            <a:ext cx="2407363" cy="2407363"/>
          </a:xfrm>
          <a:prstGeom prst="rect">
            <a:avLst/>
          </a:prstGeom>
        </p:spPr>
      </p:pic>
      <p:pic>
        <p:nvPicPr>
          <p:cNvPr id="3" name="Picture 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74931" y="2652864"/>
            <a:ext cx="555871" cy="555871"/>
          </a:xfrm>
          <a:prstGeom prst="rect">
            <a:avLst/>
          </a:prstGeom>
        </p:spPr>
      </p:pic>
      <p:graphicFrame>
        <p:nvGraphicFramePr>
          <p:cNvPr id="59" name="Chart 58">
            <a:extLst>
              <a:ext uri="{FF2B5EF4-FFF2-40B4-BE49-F238E27FC236}">
                <a16:creationId xmlns:a16="http://schemas.microsoft.com/office/drawing/2014/main" id="{9E041238-8433-44AA-818B-A6548175FEEE}"/>
              </a:ext>
            </a:extLst>
          </p:cNvPr>
          <p:cNvGraphicFramePr/>
          <p:nvPr>
            <p:extLst>
              <p:ext uri="{D42A27DB-BD31-4B8C-83A1-F6EECF244321}">
                <p14:modId xmlns:p14="http://schemas.microsoft.com/office/powerpoint/2010/main" val="3357409000"/>
              </p:ext>
            </p:extLst>
          </p:nvPr>
        </p:nvGraphicFramePr>
        <p:xfrm>
          <a:off x="8341824" y="1850894"/>
          <a:ext cx="2522909" cy="2110776"/>
        </p:xfrm>
        <a:graphic>
          <a:graphicData uri="http://schemas.openxmlformats.org/drawingml/2006/chart">
            <c:chart xmlns:c="http://schemas.openxmlformats.org/drawingml/2006/chart" xmlns:r="http://schemas.openxmlformats.org/officeDocument/2006/relationships" r:id="rId9"/>
          </a:graphicData>
        </a:graphic>
      </p:graphicFrame>
      <p:cxnSp>
        <p:nvCxnSpPr>
          <p:cNvPr id="61" name="Straight Connector 60">
            <a:extLst>
              <a:ext uri="{FF2B5EF4-FFF2-40B4-BE49-F238E27FC236}">
                <a16:creationId xmlns:a16="http://schemas.microsoft.com/office/drawing/2014/main" id="{346BC19D-ACC1-4488-ABA1-C99FC861303D}"/>
              </a:ext>
            </a:extLst>
          </p:cNvPr>
          <p:cNvCxnSpPr>
            <a:cxnSpLocks/>
          </p:cNvCxnSpPr>
          <p:nvPr/>
        </p:nvCxnSpPr>
        <p:spPr>
          <a:xfrm>
            <a:off x="9603278" y="3961670"/>
            <a:ext cx="0" cy="320057"/>
          </a:xfrm>
          <a:prstGeom prst="line">
            <a:avLst/>
          </a:prstGeom>
          <a:ln w="38100">
            <a:solidFill>
              <a:srgbClr val="404040"/>
            </a:solidFill>
            <a:tailEnd type="oval"/>
          </a:ln>
        </p:spPr>
        <p:style>
          <a:lnRef idx="1">
            <a:schemeClr val="accent1"/>
          </a:lnRef>
          <a:fillRef idx="0">
            <a:schemeClr val="accent1"/>
          </a:fillRef>
          <a:effectRef idx="0">
            <a:schemeClr val="accent1"/>
          </a:effectRef>
          <a:fontRef idx="minor">
            <a:schemeClr val="tx1"/>
          </a:fontRef>
        </p:style>
      </p:cxnSp>
      <p:sp>
        <p:nvSpPr>
          <p:cNvPr id="62" name="TextBox 39">
            <a:extLst>
              <a:ext uri="{FF2B5EF4-FFF2-40B4-BE49-F238E27FC236}">
                <a16:creationId xmlns:a16="http://schemas.microsoft.com/office/drawing/2014/main" id="{57E5BFF7-3653-45CB-A426-88C6A0FC7464}"/>
              </a:ext>
            </a:extLst>
          </p:cNvPr>
          <p:cNvSpPr txBox="1"/>
          <p:nvPr/>
        </p:nvSpPr>
        <p:spPr>
          <a:xfrm>
            <a:off x="8111679" y="4364716"/>
            <a:ext cx="2923374" cy="2231380"/>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GB" sz="2200" b="1" dirty="0" smtClean="0">
                <a:latin typeface="Noto Sans" panose="020B0502040504020204" pitchFamily="34"/>
              </a:rPr>
              <a:t>CMS Framework</a:t>
            </a:r>
          </a:p>
          <a:p>
            <a:pPr lvl="0" algn="ctr"/>
            <a:r>
              <a:rPr lang="en-US" sz="1400" dirty="0" err="1"/>
              <a:t>Aviox</a:t>
            </a:r>
            <a:r>
              <a:rPr lang="en-US" sz="1400" dirty="0"/>
              <a:t> Technologies customized CMS development solutions are success-driven, SEO friendly, and are deliberated to integrate with the currently existing solutions to augment and lift your online handles. Our CMS developers are proficient in customizing and building CMS solutions for all types of industries.</a:t>
            </a:r>
          </a:p>
        </p:txBody>
      </p:sp>
      <p:sp>
        <p:nvSpPr>
          <p:cNvPr id="73" name="Oval 72">
            <a:extLst>
              <a:ext uri="{FF2B5EF4-FFF2-40B4-BE49-F238E27FC236}">
                <a16:creationId xmlns:a16="http://schemas.microsoft.com/office/drawing/2014/main" id="{03CCE6B3-654F-4ABF-BCB0-DEA34F3A5D32}"/>
              </a:ext>
            </a:extLst>
          </p:cNvPr>
          <p:cNvSpPr/>
          <p:nvPr/>
        </p:nvSpPr>
        <p:spPr>
          <a:xfrm>
            <a:off x="8861868" y="2162764"/>
            <a:ext cx="1478422" cy="1478422"/>
          </a:xfrm>
          <a:prstGeom prst="ellipse">
            <a:avLst/>
          </a:prstGeom>
          <a:solidFill>
            <a:schemeClr val="bg1"/>
          </a:solidFill>
          <a:ln w="38100">
            <a:solidFill>
              <a:srgbClr val="152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74" name="Chart 73">
            <a:extLst>
              <a:ext uri="{FF2B5EF4-FFF2-40B4-BE49-F238E27FC236}">
                <a16:creationId xmlns:a16="http://schemas.microsoft.com/office/drawing/2014/main" id="{86499334-222C-435C-8A43-FE9773DF7EE7}"/>
              </a:ext>
            </a:extLst>
          </p:cNvPr>
          <p:cNvGraphicFramePr/>
          <p:nvPr>
            <p:extLst>
              <p:ext uri="{D42A27DB-BD31-4B8C-83A1-F6EECF244321}">
                <p14:modId xmlns:p14="http://schemas.microsoft.com/office/powerpoint/2010/main" val="4140736481"/>
              </p:ext>
            </p:extLst>
          </p:nvPr>
        </p:nvGraphicFramePr>
        <p:xfrm>
          <a:off x="8339625" y="1846587"/>
          <a:ext cx="2522909" cy="2110776"/>
        </p:xfrm>
        <a:graphic>
          <a:graphicData uri="http://schemas.openxmlformats.org/drawingml/2006/chart">
            <c:chart xmlns:c="http://schemas.openxmlformats.org/drawingml/2006/chart" xmlns:r="http://schemas.openxmlformats.org/officeDocument/2006/relationships" r:id="rId10"/>
          </a:graphicData>
        </a:graphic>
      </p:graphicFrame>
      <p:sp>
        <p:nvSpPr>
          <p:cNvPr id="75" name="Oval 74">
            <a:extLst>
              <a:ext uri="{FF2B5EF4-FFF2-40B4-BE49-F238E27FC236}">
                <a16:creationId xmlns:a16="http://schemas.microsoft.com/office/drawing/2014/main" id="{8FFD7C86-5742-4283-BB00-056E5F01E14E}"/>
              </a:ext>
            </a:extLst>
          </p:cNvPr>
          <p:cNvSpPr/>
          <p:nvPr/>
        </p:nvSpPr>
        <p:spPr>
          <a:xfrm>
            <a:off x="9188268" y="2489164"/>
            <a:ext cx="825622" cy="825622"/>
          </a:xfrm>
          <a:prstGeom prst="ellipse">
            <a:avLst/>
          </a:prstGeom>
          <a:solidFill>
            <a:srgbClr val="214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b="1" dirty="0">
              <a:solidFill>
                <a:schemeClr val="bg1"/>
              </a:solidFill>
              <a:latin typeface="+mj-lt"/>
            </a:endParaRPr>
          </a:p>
        </p:txBody>
      </p:sp>
      <p:pic>
        <p:nvPicPr>
          <p:cNvPr id="76" name="Picture 7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330385" y="2631281"/>
            <a:ext cx="541387" cy="541387"/>
          </a:xfrm>
          <a:prstGeom prst="rect">
            <a:avLst/>
          </a:prstGeom>
        </p:spPr>
      </p:pic>
    </p:spTree>
    <p:extLst>
      <p:ext uri="{BB962C8B-B14F-4D97-AF65-F5344CB8AC3E}">
        <p14:creationId xmlns:p14="http://schemas.microsoft.com/office/powerpoint/2010/main" val="586342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30183-creative-agency-1">
  <a:themeElements>
    <a:clrScheme name="Custom 4">
      <a:dk1>
        <a:sysClr val="windowText" lastClr="000000"/>
      </a:dk1>
      <a:lt1>
        <a:sysClr val="window" lastClr="FFFFFF"/>
      </a:lt1>
      <a:dk2>
        <a:srgbClr val="323232"/>
      </a:dk2>
      <a:lt2>
        <a:srgbClr val="E3DED1"/>
      </a:lt2>
      <a:accent1>
        <a:srgbClr val="FF0066"/>
      </a:accent1>
      <a:accent2>
        <a:srgbClr val="8A3FFC"/>
      </a:accent2>
      <a:accent3>
        <a:srgbClr val="FA4D56"/>
      </a:accent3>
      <a:accent4>
        <a:srgbClr val="F19A1B"/>
      </a:accent4>
      <a:accent5>
        <a:srgbClr val="08BDBA"/>
      </a:accent5>
      <a:accent6>
        <a:srgbClr val="0F62FE"/>
      </a:accent6>
      <a:hlink>
        <a:srgbClr val="24A148"/>
      </a:hlink>
      <a:folHlink>
        <a:srgbClr val="92D0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1579</TotalTime>
  <Words>2667</Words>
  <Application>Microsoft Office PowerPoint</Application>
  <PresentationFormat>Widescreen</PresentationFormat>
  <Paragraphs>309</Paragraphs>
  <Slides>43</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Calibri</vt:lpstr>
      <vt:lpstr>Calibri Light</vt:lpstr>
      <vt:lpstr>Century Gothic</vt:lpstr>
      <vt:lpstr>Noto Sans</vt:lpstr>
      <vt:lpstr>Open Sans</vt:lpstr>
      <vt:lpstr>Open Sans SemiBold</vt:lpstr>
      <vt:lpstr>Raleway</vt:lpstr>
      <vt:lpstr>Segoe UI</vt:lpstr>
      <vt:lpstr>Segoe UI (Headings)</vt:lpstr>
      <vt:lpstr>30183-creative-agency-1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Windows User</cp:lastModifiedBy>
  <cp:revision>115</cp:revision>
  <dcterms:created xsi:type="dcterms:W3CDTF">2021-02-27T13:36:01Z</dcterms:created>
  <dcterms:modified xsi:type="dcterms:W3CDTF">2021-03-15T09:52:30Z</dcterms:modified>
</cp:coreProperties>
</file>